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DM Sans Medium" pitchFamily="2" charset="0"/>
      <p:regular r:id="rId10"/>
    </p:embeddedFont>
    <p:embeddedFont>
      <p:font typeface="Inter"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31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12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png>
</file>

<file path=ppt/media/image23.svg>
</file>

<file path=ppt/media/image24.png>
</file>

<file path=ppt/media/image25.png>
</file>

<file path=ppt/media/image26.svg>
</file>

<file path=ppt/media/image27.png>
</file>

<file path=ppt/media/image28.png>
</file>

<file path=ppt/media/image29.svg>
</file>

<file path=ppt/media/image3.png>
</file>

<file path=ppt/media/image30.png>
</file>

<file path=ppt/media/image31.png>
</file>

<file path=ppt/media/image32.svg>
</file>

<file path=ppt/media/image33.png>
</file>

<file path=ppt/media/image34.png>
</file>

<file path=ppt/media/image35.svg>
</file>

<file path=ppt/media/image36.png>
</file>

<file path=ppt/media/image37.png>
</file>

<file path=ppt/media/image38.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1333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20.svg"/><Relationship Id="rId5" Type="http://schemas.openxmlformats.org/officeDocument/2006/relationships/image" Target="../media/image19.png"/><Relationship Id="rId4" Type="http://schemas.openxmlformats.org/officeDocument/2006/relationships/image" Target="../media/image18.svg"/></Relationships>
</file>

<file path=ppt/slides/_rels/slide7.xml.rels><?xml version="1.0" encoding="UTF-8" standalone="yes"?>
<Relationships xmlns="http://schemas.openxmlformats.org/package/2006/relationships"><Relationship Id="rId8" Type="http://schemas.openxmlformats.org/officeDocument/2006/relationships/image" Target="../media/image26.svg"/><Relationship Id="rId13" Type="http://schemas.openxmlformats.org/officeDocument/2006/relationships/image" Target="../media/image31.png"/><Relationship Id="rId18" Type="http://schemas.openxmlformats.org/officeDocument/2006/relationships/image" Target="../media/image36.png"/><Relationship Id="rId3" Type="http://schemas.openxmlformats.org/officeDocument/2006/relationships/image" Target="../media/image21.png"/><Relationship Id="rId7" Type="http://schemas.openxmlformats.org/officeDocument/2006/relationships/image" Target="../media/image25.png"/><Relationship Id="rId12" Type="http://schemas.openxmlformats.org/officeDocument/2006/relationships/image" Target="../media/image30.png"/><Relationship Id="rId17" Type="http://schemas.openxmlformats.org/officeDocument/2006/relationships/image" Target="../media/image35.svg"/><Relationship Id="rId2" Type="http://schemas.openxmlformats.org/officeDocument/2006/relationships/notesSlide" Target="../notesSlides/notesSlide7.xml"/><Relationship Id="rId16" Type="http://schemas.openxmlformats.org/officeDocument/2006/relationships/image" Target="../media/image34.png"/><Relationship Id="rId20" Type="http://schemas.openxmlformats.org/officeDocument/2006/relationships/image" Target="../media/image38.svg"/><Relationship Id="rId1" Type="http://schemas.openxmlformats.org/officeDocument/2006/relationships/slideLayout" Target="../slideLayouts/slideLayout8.xml"/><Relationship Id="rId6" Type="http://schemas.openxmlformats.org/officeDocument/2006/relationships/image" Target="../media/image24.png"/><Relationship Id="rId11" Type="http://schemas.openxmlformats.org/officeDocument/2006/relationships/image" Target="../media/image29.svg"/><Relationship Id="rId5" Type="http://schemas.openxmlformats.org/officeDocument/2006/relationships/image" Target="../media/image23.svg"/><Relationship Id="rId15" Type="http://schemas.openxmlformats.org/officeDocument/2006/relationships/image" Target="../media/image33.png"/><Relationship Id="rId10" Type="http://schemas.openxmlformats.org/officeDocument/2006/relationships/image" Target="../media/image28.png"/><Relationship Id="rId19" Type="http://schemas.openxmlformats.org/officeDocument/2006/relationships/image" Target="../media/image37.png"/><Relationship Id="rId4" Type="http://schemas.openxmlformats.org/officeDocument/2006/relationships/image" Target="../media/image22.png"/><Relationship Id="rId9" Type="http://schemas.openxmlformats.org/officeDocument/2006/relationships/image" Target="../media/image27.png"/><Relationship Id="rId14" Type="http://schemas.openxmlformats.org/officeDocument/2006/relationships/image" Target="../media/image32.sv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2296597"/>
            <a:ext cx="11362611" cy="673418"/>
          </a:xfrm>
          <a:prstGeom prst="rect">
            <a:avLst/>
          </a:prstGeom>
          <a:noFill/>
          <a:ln/>
        </p:spPr>
        <p:txBody>
          <a:bodyPr wrap="none" lIns="0" tIns="0" rIns="0" bIns="0" rtlCol="0" anchor="t"/>
          <a:lstStyle/>
          <a:p>
            <a:pPr marL="0" indent="0" algn="l">
              <a:lnSpc>
                <a:spcPts val="5300"/>
              </a:lnSpc>
              <a:buNone/>
            </a:pPr>
            <a:r>
              <a:rPr lang="en-US" sz="4200" dirty="0">
                <a:solidFill>
                  <a:srgbClr val="F7F7F8"/>
                </a:solidFill>
                <a:latin typeface="DM Sans Medium" pitchFamily="34" charset="0"/>
                <a:ea typeface="DM Sans Medium" pitchFamily="34" charset="-122"/>
                <a:cs typeface="DM Sans Medium" pitchFamily="34" charset="-120"/>
              </a:rPr>
              <a:t>Smart Hospital Operating Subsystem (SHOS)</a:t>
            </a:r>
            <a:endParaRPr lang="en-US" sz="4200" dirty="0"/>
          </a:p>
        </p:txBody>
      </p:sp>
      <p:sp>
        <p:nvSpPr>
          <p:cNvPr id="3" name="Text 1"/>
          <p:cNvSpPr/>
          <p:nvPr/>
        </p:nvSpPr>
        <p:spPr>
          <a:xfrm>
            <a:off x="793790" y="3051810"/>
            <a:ext cx="8581668" cy="538758"/>
          </a:xfrm>
          <a:prstGeom prst="rect">
            <a:avLst/>
          </a:prstGeom>
          <a:noFill/>
          <a:ln/>
        </p:spPr>
        <p:txBody>
          <a:bodyPr wrap="none" lIns="0" tIns="0" rIns="0" bIns="0" rtlCol="0" anchor="t"/>
          <a:lstStyle/>
          <a:p>
            <a:pPr marL="0" indent="0" algn="l">
              <a:lnSpc>
                <a:spcPts val="4200"/>
              </a:lnSpc>
              <a:buNone/>
            </a:pPr>
            <a:r>
              <a:rPr lang="en-US" sz="3350" dirty="0">
                <a:solidFill>
                  <a:srgbClr val="F7F7F8"/>
                </a:solidFill>
                <a:latin typeface="DM Sans Medium" pitchFamily="34" charset="0"/>
                <a:ea typeface="DM Sans Medium" pitchFamily="34" charset="-122"/>
                <a:cs typeface="DM Sans Medium" pitchFamily="34" charset="-120"/>
              </a:rPr>
              <a:t>Operating System Simulation for Hospitals</a:t>
            </a:r>
            <a:endParaRPr lang="en-US" sz="3350" dirty="0"/>
          </a:p>
        </p:txBody>
      </p:sp>
      <p:sp>
        <p:nvSpPr>
          <p:cNvPr id="4" name="Text 2"/>
          <p:cNvSpPr/>
          <p:nvPr/>
        </p:nvSpPr>
        <p:spPr>
          <a:xfrm>
            <a:off x="793790" y="3897630"/>
            <a:ext cx="13042821" cy="336113"/>
          </a:xfrm>
          <a:prstGeom prst="rect">
            <a:avLst/>
          </a:prstGeom>
          <a:noFill/>
          <a:ln/>
        </p:spPr>
        <p:txBody>
          <a:bodyPr wrap="non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Presented by: Hafiz Muhammad Anas Raza Siddiqui</a:t>
            </a:r>
            <a:endParaRPr lang="en-US" sz="1650" dirty="0"/>
          </a:p>
        </p:txBody>
      </p:sp>
      <p:sp>
        <p:nvSpPr>
          <p:cNvPr id="5" name="Text 3"/>
          <p:cNvSpPr/>
          <p:nvPr/>
        </p:nvSpPr>
        <p:spPr>
          <a:xfrm>
            <a:off x="793790" y="4464010"/>
            <a:ext cx="13042821" cy="336113"/>
          </a:xfrm>
          <a:prstGeom prst="rect">
            <a:avLst/>
          </a:prstGeom>
          <a:noFill/>
          <a:ln/>
        </p:spPr>
        <p:txBody>
          <a:bodyPr wrap="non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ID: 67338</a:t>
            </a:r>
            <a:endParaRPr lang="en-US" sz="1650" dirty="0"/>
          </a:p>
        </p:txBody>
      </p:sp>
      <p:sp>
        <p:nvSpPr>
          <p:cNvPr id="6" name="Text 4"/>
          <p:cNvSpPr/>
          <p:nvPr/>
        </p:nvSpPr>
        <p:spPr>
          <a:xfrm>
            <a:off x="793790" y="5030391"/>
            <a:ext cx="13042821" cy="336113"/>
          </a:xfrm>
          <a:prstGeom prst="rect">
            <a:avLst/>
          </a:prstGeom>
          <a:noFill/>
          <a:ln/>
        </p:spPr>
        <p:txBody>
          <a:bodyPr wrap="non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Course: Operating Systems</a:t>
            </a:r>
            <a:endParaRPr lang="en-US" sz="1650" dirty="0"/>
          </a:p>
        </p:txBody>
      </p:sp>
      <p:sp>
        <p:nvSpPr>
          <p:cNvPr id="8" name="Text 4">
            <a:extLst>
              <a:ext uri="{FF2B5EF4-FFF2-40B4-BE49-F238E27FC236}">
                <a16:creationId xmlns:a16="http://schemas.microsoft.com/office/drawing/2014/main" id="{C2312D4E-A6C0-E6CE-FC3C-97CE1235F01C}"/>
              </a:ext>
            </a:extLst>
          </p:cNvPr>
          <p:cNvSpPr/>
          <p:nvPr/>
        </p:nvSpPr>
        <p:spPr>
          <a:xfrm>
            <a:off x="793790" y="5569696"/>
            <a:ext cx="13042821" cy="336113"/>
          </a:xfrm>
          <a:prstGeom prst="rect">
            <a:avLst/>
          </a:prstGeom>
          <a:noFill/>
          <a:ln/>
        </p:spPr>
        <p:txBody>
          <a:bodyPr wrap="non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Faculty: Ali Hassan Sial</a:t>
            </a:r>
            <a:endParaRPr lang="en-US" sz="1650" dirty="0"/>
          </a:p>
        </p:txBody>
      </p:sp>
      <p:sp>
        <p:nvSpPr>
          <p:cNvPr id="9" name="Rectangle 8">
            <a:extLst>
              <a:ext uri="{FF2B5EF4-FFF2-40B4-BE49-F238E27FC236}">
                <a16:creationId xmlns:a16="http://schemas.microsoft.com/office/drawing/2014/main" id="{BB6A0624-18A0-CFB3-2DF9-4D50CA7E7A3B}"/>
              </a:ext>
            </a:extLst>
          </p:cNvPr>
          <p:cNvSpPr/>
          <p:nvPr/>
        </p:nvSpPr>
        <p:spPr>
          <a:xfrm>
            <a:off x="12710160" y="7543062"/>
            <a:ext cx="1920240" cy="658368"/>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02707" y="590193"/>
            <a:ext cx="6040636" cy="407789"/>
          </a:xfrm>
          <a:prstGeom prst="rect">
            <a:avLst/>
          </a:prstGeom>
          <a:noFill/>
          <a:ln/>
        </p:spPr>
        <p:txBody>
          <a:bodyPr wrap="none" lIns="0" tIns="0" rIns="0" bIns="0" rtlCol="0" anchor="t"/>
          <a:lstStyle/>
          <a:p>
            <a:pPr marL="0" indent="0" algn="l">
              <a:lnSpc>
                <a:spcPts val="3200"/>
              </a:lnSpc>
              <a:buNone/>
            </a:pPr>
            <a:r>
              <a:rPr lang="en-US" sz="2550" dirty="0">
                <a:solidFill>
                  <a:srgbClr val="F7F7F8"/>
                </a:solidFill>
                <a:latin typeface="DM Sans Medium" pitchFamily="34" charset="0"/>
                <a:ea typeface="DM Sans Medium" pitchFamily="34" charset="-122"/>
                <a:cs typeface="DM Sans Medium" pitchFamily="34" charset="-120"/>
              </a:rPr>
              <a:t>Hospital Challenges &amp; SHOS Objectives</a:t>
            </a:r>
            <a:endParaRPr lang="en-US" sz="2550" dirty="0"/>
          </a:p>
        </p:txBody>
      </p:sp>
      <p:sp>
        <p:nvSpPr>
          <p:cNvPr id="3" name="Text 1"/>
          <p:cNvSpPr/>
          <p:nvPr/>
        </p:nvSpPr>
        <p:spPr>
          <a:xfrm>
            <a:off x="702707" y="1209913"/>
            <a:ext cx="3726299" cy="244673"/>
          </a:xfrm>
          <a:prstGeom prst="rect">
            <a:avLst/>
          </a:prstGeom>
          <a:noFill/>
          <a:ln/>
        </p:spPr>
        <p:txBody>
          <a:bodyPr wrap="none" lIns="0" tIns="0" rIns="0" bIns="0" rtlCol="0" anchor="t"/>
          <a:lstStyle/>
          <a:p>
            <a:pPr marL="0" indent="0" algn="l">
              <a:lnSpc>
                <a:spcPts val="1900"/>
              </a:lnSpc>
              <a:buNone/>
            </a:pPr>
            <a:r>
              <a:rPr lang="en-US" sz="1500" dirty="0">
                <a:solidFill>
                  <a:srgbClr val="F7F7F8"/>
                </a:solidFill>
                <a:latin typeface="DM Sans Medium" pitchFamily="34" charset="0"/>
                <a:ea typeface="DM Sans Medium" pitchFamily="34" charset="-122"/>
                <a:cs typeface="DM Sans Medium" pitchFamily="34" charset="-120"/>
              </a:rPr>
              <a:t>The Complexities of Hospital Operations</a:t>
            </a:r>
            <a:endParaRPr lang="en-US" sz="1500" dirty="0"/>
          </a:p>
        </p:txBody>
      </p:sp>
      <p:sp>
        <p:nvSpPr>
          <p:cNvPr id="4" name="Text 2"/>
          <p:cNvSpPr/>
          <p:nvPr/>
        </p:nvSpPr>
        <p:spPr>
          <a:xfrm>
            <a:off x="702707" y="1539359"/>
            <a:ext cx="6453307" cy="344329"/>
          </a:xfrm>
          <a:prstGeom prst="rect">
            <a:avLst/>
          </a:prstGeom>
          <a:noFill/>
          <a:ln/>
        </p:spPr>
        <p:txBody>
          <a:bodyPr wrap="square" lIns="0" tIns="0" rIns="0" bIns="0" rtlCol="0" anchor="t"/>
          <a:lstStyle/>
          <a:p>
            <a:pPr marL="0" indent="0" algn="l">
              <a:lnSpc>
                <a:spcPts val="1350"/>
              </a:lnSpc>
              <a:buNone/>
            </a:pPr>
            <a:r>
              <a:rPr lang="en-US" sz="1000" dirty="0">
                <a:solidFill>
                  <a:srgbClr val="D6D9D7"/>
                </a:solidFill>
                <a:latin typeface="Inter" pitchFamily="34" charset="0"/>
                <a:ea typeface="Inter" pitchFamily="34" charset="-122"/>
                <a:cs typeface="Inter" pitchFamily="34" charset="-120"/>
              </a:rPr>
              <a:t>Modern hospitals face a myriad of challenges, demanding an operating system capable of handling diverse and critical tasks simultaneously:</a:t>
            </a:r>
            <a:endParaRPr lang="en-US" sz="1000" dirty="0"/>
          </a:p>
        </p:txBody>
      </p:sp>
      <p:sp>
        <p:nvSpPr>
          <p:cNvPr id="5" name="Text 3"/>
          <p:cNvSpPr/>
          <p:nvPr/>
        </p:nvSpPr>
        <p:spPr>
          <a:xfrm>
            <a:off x="702707" y="1960007"/>
            <a:ext cx="6453307" cy="344329"/>
          </a:xfrm>
          <a:prstGeom prst="rect">
            <a:avLst/>
          </a:prstGeom>
          <a:noFill/>
          <a:ln/>
        </p:spPr>
        <p:txBody>
          <a:bodyPr wrap="square" lIns="0" tIns="0" rIns="0" bIns="0" rtlCol="0" anchor="t"/>
          <a:lstStyle/>
          <a:p>
            <a:pPr marL="342900" indent="-342900" algn="l">
              <a:lnSpc>
                <a:spcPts val="1350"/>
              </a:lnSpc>
              <a:buSzPct val="100000"/>
              <a:buChar char="•"/>
            </a:pPr>
            <a:r>
              <a:rPr lang="en-US" sz="1000" b="1" dirty="0">
                <a:solidFill>
                  <a:srgbClr val="D6D9D7"/>
                </a:solidFill>
                <a:latin typeface="Inter" pitchFamily="34" charset="0"/>
                <a:ea typeface="Inter" pitchFamily="34" charset="-122"/>
                <a:cs typeface="Inter" pitchFamily="34" charset="-120"/>
              </a:rPr>
              <a:t>Simultaneous Task Execution:</a:t>
            </a:r>
            <a:r>
              <a:rPr lang="en-US" sz="1000" dirty="0">
                <a:solidFill>
                  <a:srgbClr val="D6D9D7"/>
                </a:solidFill>
                <a:latin typeface="Inter" pitchFamily="34" charset="0"/>
                <a:ea typeface="Inter" pitchFamily="34" charset="-122"/>
                <a:cs typeface="Inter" pitchFamily="34" charset="-120"/>
              </a:rPr>
              <a:t> ICU monitoring (life-critical), robotic surgery (high-priority), lab tests, and billing (routine administrative tasks) all compete for resources.</a:t>
            </a:r>
            <a:endParaRPr lang="en-US" sz="1000" dirty="0"/>
          </a:p>
        </p:txBody>
      </p:sp>
      <p:sp>
        <p:nvSpPr>
          <p:cNvPr id="6" name="Text 4"/>
          <p:cNvSpPr/>
          <p:nvPr/>
        </p:nvSpPr>
        <p:spPr>
          <a:xfrm>
            <a:off x="702707" y="2333982"/>
            <a:ext cx="6453307" cy="344329"/>
          </a:xfrm>
          <a:prstGeom prst="rect">
            <a:avLst/>
          </a:prstGeom>
          <a:noFill/>
          <a:ln/>
        </p:spPr>
        <p:txBody>
          <a:bodyPr wrap="square" lIns="0" tIns="0" rIns="0" bIns="0" rtlCol="0" anchor="t"/>
          <a:lstStyle/>
          <a:p>
            <a:pPr marL="342900" indent="-342900" algn="l">
              <a:lnSpc>
                <a:spcPts val="1350"/>
              </a:lnSpc>
              <a:buSzPct val="100000"/>
              <a:buChar char="•"/>
            </a:pPr>
            <a:r>
              <a:rPr lang="en-US" sz="1000" b="1" dirty="0">
                <a:solidFill>
                  <a:srgbClr val="D6D9D7"/>
                </a:solidFill>
                <a:latin typeface="Inter" pitchFamily="34" charset="0"/>
                <a:ea typeface="Inter" pitchFamily="34" charset="-122"/>
                <a:cs typeface="Inter" pitchFamily="34" charset="-120"/>
              </a:rPr>
              <a:t>Risk of Task Delay:</a:t>
            </a:r>
            <a:r>
              <a:rPr lang="en-US" sz="1000" dirty="0">
                <a:solidFill>
                  <a:srgbClr val="D6D9D7"/>
                </a:solidFill>
                <a:latin typeface="Inter" pitchFamily="34" charset="0"/>
                <a:ea typeface="Inter" pitchFamily="34" charset="-122"/>
                <a:cs typeface="Inter" pitchFamily="34" charset="-120"/>
              </a:rPr>
              <a:t> Delays in critical medical tasks can have severe consequences for patient outcomes.</a:t>
            </a:r>
            <a:endParaRPr lang="en-US" sz="1000" dirty="0"/>
          </a:p>
        </p:txBody>
      </p:sp>
      <p:sp>
        <p:nvSpPr>
          <p:cNvPr id="7" name="Text 5"/>
          <p:cNvSpPr/>
          <p:nvPr/>
        </p:nvSpPr>
        <p:spPr>
          <a:xfrm>
            <a:off x="702707" y="2707958"/>
            <a:ext cx="6453307" cy="344329"/>
          </a:xfrm>
          <a:prstGeom prst="rect">
            <a:avLst/>
          </a:prstGeom>
          <a:noFill/>
          <a:ln/>
        </p:spPr>
        <p:txBody>
          <a:bodyPr wrap="square" lIns="0" tIns="0" rIns="0" bIns="0" rtlCol="0" anchor="t"/>
          <a:lstStyle/>
          <a:p>
            <a:pPr marL="342900" indent="-342900" algn="l">
              <a:lnSpc>
                <a:spcPts val="1350"/>
              </a:lnSpc>
              <a:buSzPct val="100000"/>
              <a:buChar char="•"/>
            </a:pPr>
            <a:r>
              <a:rPr lang="en-US" sz="1000" b="1" dirty="0">
                <a:solidFill>
                  <a:srgbClr val="D6D9D7"/>
                </a:solidFill>
                <a:latin typeface="Inter" pitchFamily="34" charset="0"/>
                <a:ea typeface="Inter" pitchFamily="34" charset="-122"/>
                <a:cs typeface="Inter" pitchFamily="34" charset="-120"/>
              </a:rPr>
              <a:t>Administrative Starvation:</a:t>
            </a:r>
            <a:r>
              <a:rPr lang="en-US" sz="1000" dirty="0">
                <a:solidFill>
                  <a:srgbClr val="D6D9D7"/>
                </a:solidFill>
                <a:latin typeface="Inter" pitchFamily="34" charset="0"/>
                <a:ea typeface="Inter" pitchFamily="34" charset="-122"/>
                <a:cs typeface="Inter" pitchFamily="34" charset="-120"/>
              </a:rPr>
              <a:t> Routine tasks, though less urgent, must also be completed to maintain operational efficiency.</a:t>
            </a:r>
            <a:endParaRPr lang="en-US" sz="1000" dirty="0"/>
          </a:p>
        </p:txBody>
      </p:sp>
      <p:sp>
        <p:nvSpPr>
          <p:cNvPr id="8" name="Text 6"/>
          <p:cNvSpPr/>
          <p:nvPr/>
        </p:nvSpPr>
        <p:spPr>
          <a:xfrm>
            <a:off x="702707" y="3081933"/>
            <a:ext cx="6453307" cy="172164"/>
          </a:xfrm>
          <a:prstGeom prst="rect">
            <a:avLst/>
          </a:prstGeom>
          <a:noFill/>
          <a:ln/>
        </p:spPr>
        <p:txBody>
          <a:bodyPr wrap="none" lIns="0" tIns="0" rIns="0" bIns="0" rtlCol="0" anchor="t"/>
          <a:lstStyle/>
          <a:p>
            <a:pPr marL="342900" indent="-342900" algn="l">
              <a:lnSpc>
                <a:spcPts val="1350"/>
              </a:lnSpc>
              <a:buSzPct val="100000"/>
              <a:buChar char="•"/>
            </a:pPr>
            <a:r>
              <a:rPr lang="en-US" sz="1000" b="1" dirty="0">
                <a:solidFill>
                  <a:srgbClr val="D6D9D7"/>
                </a:solidFill>
                <a:latin typeface="Inter" pitchFamily="34" charset="0"/>
                <a:ea typeface="Inter" pitchFamily="34" charset="-122"/>
                <a:cs typeface="Inter" pitchFamily="34" charset="-120"/>
              </a:rPr>
              <a:t>Data Security:</a:t>
            </a:r>
            <a:r>
              <a:rPr lang="en-US" sz="1000" dirty="0">
                <a:solidFill>
                  <a:srgbClr val="D6D9D7"/>
                </a:solidFill>
                <a:latin typeface="Inter" pitchFamily="34" charset="0"/>
                <a:ea typeface="Inter" pitchFamily="34" charset="-122"/>
                <a:cs typeface="Inter" pitchFamily="34" charset="-120"/>
              </a:rPr>
              <a:t> Patient data privacy and integrity are paramount, requiring robust security measures.</a:t>
            </a:r>
            <a:endParaRPr lang="en-US" sz="1000" dirty="0"/>
          </a:p>
        </p:txBody>
      </p:sp>
      <p:pic>
        <p:nvPicPr>
          <p:cNvPr id="9" name="Image 0" descr="preencoded.png"/>
          <p:cNvPicPr>
            <a:picLocks noChangeAspect="1"/>
          </p:cNvPicPr>
          <p:nvPr/>
        </p:nvPicPr>
        <p:blipFill>
          <a:blip r:embed="rId3"/>
          <a:stretch>
            <a:fillRect/>
          </a:stretch>
        </p:blipFill>
        <p:spPr>
          <a:xfrm>
            <a:off x="702707" y="3349466"/>
            <a:ext cx="4194572" cy="4194572"/>
          </a:xfrm>
          <a:prstGeom prst="rect">
            <a:avLst/>
          </a:prstGeom>
        </p:spPr>
      </p:pic>
      <p:sp>
        <p:nvSpPr>
          <p:cNvPr id="10" name="Text 7"/>
          <p:cNvSpPr/>
          <p:nvPr/>
        </p:nvSpPr>
        <p:spPr>
          <a:xfrm>
            <a:off x="7482007" y="1209913"/>
            <a:ext cx="3916561" cy="244673"/>
          </a:xfrm>
          <a:prstGeom prst="rect">
            <a:avLst/>
          </a:prstGeom>
          <a:noFill/>
          <a:ln/>
        </p:spPr>
        <p:txBody>
          <a:bodyPr wrap="none" lIns="0" tIns="0" rIns="0" bIns="0" rtlCol="0" anchor="t"/>
          <a:lstStyle/>
          <a:p>
            <a:pPr marL="0" indent="0" algn="l">
              <a:lnSpc>
                <a:spcPts val="1900"/>
              </a:lnSpc>
              <a:buNone/>
            </a:pPr>
            <a:r>
              <a:rPr lang="en-US" sz="1500" dirty="0">
                <a:solidFill>
                  <a:srgbClr val="F7F7F8"/>
                </a:solidFill>
                <a:latin typeface="DM Sans Medium" pitchFamily="34" charset="0"/>
                <a:ea typeface="DM Sans Medium" pitchFamily="34" charset="-122"/>
                <a:cs typeface="DM Sans Medium" pitchFamily="34" charset="-120"/>
              </a:rPr>
              <a:t>SHOS: A Solution for Optimized Healthcare</a:t>
            </a:r>
            <a:endParaRPr lang="en-US" sz="1500" dirty="0"/>
          </a:p>
        </p:txBody>
      </p:sp>
      <p:sp>
        <p:nvSpPr>
          <p:cNvPr id="11" name="Text 8"/>
          <p:cNvSpPr/>
          <p:nvPr/>
        </p:nvSpPr>
        <p:spPr>
          <a:xfrm>
            <a:off x="7482007" y="1539359"/>
            <a:ext cx="6453307" cy="344329"/>
          </a:xfrm>
          <a:prstGeom prst="rect">
            <a:avLst/>
          </a:prstGeom>
          <a:noFill/>
          <a:ln/>
        </p:spPr>
        <p:txBody>
          <a:bodyPr wrap="square" lIns="0" tIns="0" rIns="0" bIns="0" rtlCol="0" anchor="t"/>
          <a:lstStyle/>
          <a:p>
            <a:pPr marL="0" indent="0" algn="l">
              <a:lnSpc>
                <a:spcPts val="1350"/>
              </a:lnSpc>
              <a:buNone/>
            </a:pPr>
            <a:r>
              <a:rPr lang="en-US" sz="1000" dirty="0">
                <a:solidFill>
                  <a:srgbClr val="D6D9D7"/>
                </a:solidFill>
                <a:latin typeface="Inter" pitchFamily="34" charset="0"/>
                <a:ea typeface="Inter" pitchFamily="34" charset="-122"/>
                <a:cs typeface="Inter" pitchFamily="34" charset="-120"/>
              </a:rPr>
              <a:t>The Smart Hospital Operating Subsystem (SHOS) is designed to address these challenges with precision:</a:t>
            </a:r>
            <a:endParaRPr lang="en-US" sz="1000" dirty="0"/>
          </a:p>
        </p:txBody>
      </p:sp>
      <p:sp>
        <p:nvSpPr>
          <p:cNvPr id="12" name="Text 9"/>
          <p:cNvSpPr/>
          <p:nvPr/>
        </p:nvSpPr>
        <p:spPr>
          <a:xfrm>
            <a:off x="7482007" y="1960007"/>
            <a:ext cx="6453307" cy="172164"/>
          </a:xfrm>
          <a:prstGeom prst="rect">
            <a:avLst/>
          </a:prstGeom>
          <a:noFill/>
          <a:ln/>
        </p:spPr>
        <p:txBody>
          <a:bodyPr wrap="none" lIns="0" tIns="0" rIns="0" bIns="0" rtlCol="0" anchor="t"/>
          <a:lstStyle/>
          <a:p>
            <a:pPr marL="342900" indent="-342900" algn="l">
              <a:lnSpc>
                <a:spcPts val="1350"/>
              </a:lnSpc>
              <a:buSzPct val="100000"/>
              <a:buChar char="•"/>
            </a:pPr>
            <a:r>
              <a:rPr lang="en-US" sz="1000" b="1" dirty="0">
                <a:solidFill>
                  <a:srgbClr val="D6D9D7"/>
                </a:solidFill>
                <a:latin typeface="Inter" pitchFamily="34" charset="0"/>
                <a:ea typeface="Inter" pitchFamily="34" charset="-122"/>
                <a:cs typeface="Inter" pitchFamily="34" charset="-120"/>
              </a:rPr>
              <a:t>Prioritization:</a:t>
            </a:r>
            <a:r>
              <a:rPr lang="en-US" sz="1000" dirty="0">
                <a:solidFill>
                  <a:srgbClr val="D6D9D7"/>
                </a:solidFill>
                <a:latin typeface="Inter" pitchFamily="34" charset="0"/>
                <a:ea typeface="Inter" pitchFamily="34" charset="-122"/>
                <a:cs typeface="Inter" pitchFamily="34" charset="-120"/>
              </a:rPr>
              <a:t> Life-critical tasks receive immediate attention and resources.</a:t>
            </a:r>
            <a:endParaRPr lang="en-US" sz="1000" dirty="0"/>
          </a:p>
        </p:txBody>
      </p:sp>
      <p:sp>
        <p:nvSpPr>
          <p:cNvPr id="13" name="Text 10"/>
          <p:cNvSpPr/>
          <p:nvPr/>
        </p:nvSpPr>
        <p:spPr>
          <a:xfrm>
            <a:off x="7482007" y="2161818"/>
            <a:ext cx="6453307" cy="172164"/>
          </a:xfrm>
          <a:prstGeom prst="rect">
            <a:avLst/>
          </a:prstGeom>
          <a:noFill/>
          <a:ln/>
        </p:spPr>
        <p:txBody>
          <a:bodyPr wrap="none" lIns="0" tIns="0" rIns="0" bIns="0" rtlCol="0" anchor="t"/>
          <a:lstStyle/>
          <a:p>
            <a:pPr marL="342900" indent="-342900" algn="l">
              <a:lnSpc>
                <a:spcPts val="1350"/>
              </a:lnSpc>
              <a:buSzPct val="100000"/>
              <a:buChar char="•"/>
            </a:pPr>
            <a:r>
              <a:rPr lang="en-US" sz="1000" b="1" dirty="0">
                <a:solidFill>
                  <a:srgbClr val="D6D9D7"/>
                </a:solidFill>
                <a:latin typeface="Inter" pitchFamily="34" charset="0"/>
                <a:ea typeface="Inter" pitchFamily="34" charset="-122"/>
                <a:cs typeface="Inter" pitchFamily="34" charset="-120"/>
              </a:rPr>
              <a:t>Fairness:</a:t>
            </a:r>
            <a:r>
              <a:rPr lang="en-US" sz="1000" dirty="0">
                <a:solidFill>
                  <a:srgbClr val="D6D9D7"/>
                </a:solidFill>
                <a:latin typeface="Inter" pitchFamily="34" charset="0"/>
                <a:ea typeface="Inter" pitchFamily="34" charset="-122"/>
                <a:cs typeface="Inter" pitchFamily="34" charset="-120"/>
              </a:rPr>
              <a:t> Routine administrative tasks are guaranteed execution, preventing starvation.</a:t>
            </a:r>
            <a:endParaRPr lang="en-US" sz="1000" dirty="0"/>
          </a:p>
        </p:txBody>
      </p:sp>
      <p:sp>
        <p:nvSpPr>
          <p:cNvPr id="14" name="Text 11"/>
          <p:cNvSpPr/>
          <p:nvPr/>
        </p:nvSpPr>
        <p:spPr>
          <a:xfrm>
            <a:off x="7482007" y="2363629"/>
            <a:ext cx="6453307" cy="172164"/>
          </a:xfrm>
          <a:prstGeom prst="rect">
            <a:avLst/>
          </a:prstGeom>
          <a:noFill/>
          <a:ln/>
        </p:spPr>
        <p:txBody>
          <a:bodyPr wrap="none" lIns="0" tIns="0" rIns="0" bIns="0" rtlCol="0" anchor="t"/>
          <a:lstStyle/>
          <a:p>
            <a:pPr marL="342900" indent="-342900" algn="l">
              <a:lnSpc>
                <a:spcPts val="1350"/>
              </a:lnSpc>
              <a:buSzPct val="100000"/>
              <a:buChar char="•"/>
            </a:pPr>
            <a:r>
              <a:rPr lang="en-US" sz="1000" b="1" dirty="0">
                <a:solidFill>
                  <a:srgbClr val="D6D9D7"/>
                </a:solidFill>
                <a:latin typeface="Inter" pitchFamily="34" charset="0"/>
                <a:ea typeface="Inter" pitchFamily="34" charset="-122"/>
                <a:cs typeface="Inter" pitchFamily="34" charset="-120"/>
              </a:rPr>
              <a:t>Resource Management:</a:t>
            </a:r>
            <a:r>
              <a:rPr lang="en-US" sz="1000" dirty="0">
                <a:solidFill>
                  <a:srgbClr val="D6D9D7"/>
                </a:solidFill>
                <a:latin typeface="Inter" pitchFamily="34" charset="0"/>
                <a:ea typeface="Inter" pitchFamily="34" charset="-122"/>
                <a:cs typeface="Inter" pitchFamily="34" charset="-120"/>
              </a:rPr>
              <a:t> Efficient memory and resource allocation ensure smooth operations.</a:t>
            </a:r>
            <a:endParaRPr lang="en-US" sz="1000" dirty="0"/>
          </a:p>
        </p:txBody>
      </p:sp>
      <p:sp>
        <p:nvSpPr>
          <p:cNvPr id="15" name="Text 12"/>
          <p:cNvSpPr/>
          <p:nvPr/>
        </p:nvSpPr>
        <p:spPr>
          <a:xfrm>
            <a:off x="7482007" y="2565440"/>
            <a:ext cx="6453307" cy="172164"/>
          </a:xfrm>
          <a:prstGeom prst="rect">
            <a:avLst/>
          </a:prstGeom>
          <a:noFill/>
          <a:ln/>
        </p:spPr>
        <p:txBody>
          <a:bodyPr wrap="none" lIns="0" tIns="0" rIns="0" bIns="0" rtlCol="0" anchor="t"/>
          <a:lstStyle/>
          <a:p>
            <a:pPr marL="342900" indent="-342900" algn="l">
              <a:lnSpc>
                <a:spcPts val="1350"/>
              </a:lnSpc>
              <a:buSzPct val="100000"/>
              <a:buChar char="•"/>
            </a:pPr>
            <a:r>
              <a:rPr lang="en-US" sz="1000" b="1" dirty="0">
                <a:solidFill>
                  <a:srgbClr val="D6D9D7"/>
                </a:solidFill>
                <a:latin typeface="Inter" pitchFamily="34" charset="0"/>
                <a:ea typeface="Inter" pitchFamily="34" charset="-122"/>
                <a:cs typeface="Inter" pitchFamily="34" charset="-120"/>
              </a:rPr>
              <a:t>Data Security:</a:t>
            </a:r>
            <a:r>
              <a:rPr lang="en-US" sz="1000" dirty="0">
                <a:solidFill>
                  <a:srgbClr val="D6D9D7"/>
                </a:solidFill>
                <a:latin typeface="Inter" pitchFamily="34" charset="0"/>
                <a:ea typeface="Inter" pitchFamily="34" charset="-122"/>
                <a:cs typeface="Inter" pitchFamily="34" charset="-120"/>
              </a:rPr>
              <a:t> Patient records are stored securely, maintaining confidentiality and integrity.</a:t>
            </a:r>
            <a:endParaRPr lang="en-US" sz="1000" dirty="0"/>
          </a:p>
        </p:txBody>
      </p:sp>
      <p:pic>
        <p:nvPicPr>
          <p:cNvPr id="16" name="Image 1" descr="preencoded.png"/>
          <p:cNvPicPr>
            <a:picLocks noChangeAspect="1"/>
          </p:cNvPicPr>
          <p:nvPr/>
        </p:nvPicPr>
        <p:blipFill>
          <a:blip r:embed="rId4"/>
          <a:stretch>
            <a:fillRect/>
          </a:stretch>
        </p:blipFill>
        <p:spPr>
          <a:xfrm>
            <a:off x="7482007" y="2832973"/>
            <a:ext cx="4194572" cy="4194572"/>
          </a:xfrm>
          <a:prstGeom prst="rect">
            <a:avLst/>
          </a:prstGeom>
        </p:spPr>
      </p:pic>
      <p:sp>
        <p:nvSpPr>
          <p:cNvPr id="17" name="Rectangle 16">
            <a:extLst>
              <a:ext uri="{FF2B5EF4-FFF2-40B4-BE49-F238E27FC236}">
                <a16:creationId xmlns:a16="http://schemas.microsoft.com/office/drawing/2014/main" id="{AC61B145-C1EA-5824-28F4-C0274ACD8CCE}"/>
              </a:ext>
            </a:extLst>
          </p:cNvPr>
          <p:cNvSpPr/>
          <p:nvPr/>
        </p:nvSpPr>
        <p:spPr>
          <a:xfrm>
            <a:off x="12710160" y="7543062"/>
            <a:ext cx="1920240" cy="658368"/>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378268"/>
            <a:ext cx="7890748" cy="460772"/>
          </a:xfrm>
          <a:prstGeom prst="rect">
            <a:avLst/>
          </a:prstGeom>
          <a:noFill/>
          <a:ln/>
        </p:spPr>
        <p:txBody>
          <a:bodyPr wrap="none" lIns="0" tIns="0" rIns="0" bIns="0" rtlCol="0" anchor="t"/>
          <a:lstStyle/>
          <a:p>
            <a:pPr marL="0" indent="0" algn="l">
              <a:lnSpc>
                <a:spcPts val="3600"/>
              </a:lnSpc>
              <a:buNone/>
            </a:pPr>
            <a:r>
              <a:rPr lang="en-US" sz="2900" dirty="0">
                <a:solidFill>
                  <a:srgbClr val="F7F7F8"/>
                </a:solidFill>
                <a:latin typeface="DM Sans Medium" pitchFamily="34" charset="0"/>
                <a:ea typeface="DM Sans Medium" pitchFamily="34" charset="-122"/>
                <a:cs typeface="DM Sans Medium" pitchFamily="34" charset="-120"/>
              </a:rPr>
              <a:t>CPU Scheduling: Orchestrating Hospital Tasks</a:t>
            </a:r>
            <a:endParaRPr lang="en-US" sz="2900" dirty="0"/>
          </a:p>
        </p:txBody>
      </p:sp>
      <p:sp>
        <p:nvSpPr>
          <p:cNvPr id="3" name="Text 1"/>
          <p:cNvSpPr/>
          <p:nvPr/>
        </p:nvSpPr>
        <p:spPr>
          <a:xfrm>
            <a:off x="793790" y="2030611"/>
            <a:ext cx="13042821" cy="194548"/>
          </a:xfrm>
          <a:prstGeom prst="rect">
            <a:avLst/>
          </a:prstGeom>
          <a:noFill/>
          <a:ln/>
        </p:spPr>
        <p:txBody>
          <a:bodyPr wrap="non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SHOS employs a sophisticated CPU scheduling mechanism to manage the diverse priorities of hospital tasks, ensuring optimal responsiveness for critical operations.</a:t>
            </a:r>
            <a:endParaRPr lang="en-US" sz="1150" dirty="0"/>
          </a:p>
        </p:txBody>
      </p:sp>
      <p:sp>
        <p:nvSpPr>
          <p:cNvPr id="4" name="Shape 2"/>
          <p:cNvSpPr/>
          <p:nvPr/>
        </p:nvSpPr>
        <p:spPr>
          <a:xfrm>
            <a:off x="793790" y="2554010"/>
            <a:ext cx="6473547" cy="1459944"/>
          </a:xfrm>
          <a:prstGeom prst="roundRect">
            <a:avLst>
              <a:gd name="adj" fmla="val 5011"/>
            </a:avLst>
          </a:prstGeom>
          <a:solidFill>
            <a:srgbClr val="2D3133"/>
          </a:solidFill>
          <a:ln/>
        </p:spPr>
      </p:sp>
      <p:sp>
        <p:nvSpPr>
          <p:cNvPr id="5" name="Shape 3"/>
          <p:cNvSpPr/>
          <p:nvPr/>
        </p:nvSpPr>
        <p:spPr>
          <a:xfrm>
            <a:off x="793790" y="2538770"/>
            <a:ext cx="6473547" cy="60960"/>
          </a:xfrm>
          <a:prstGeom prst="roundRect">
            <a:avLst>
              <a:gd name="adj" fmla="val 36279"/>
            </a:avLst>
          </a:prstGeom>
          <a:solidFill>
            <a:srgbClr val="AC9EF5"/>
          </a:solidFill>
          <a:ln/>
        </p:spPr>
      </p:sp>
      <p:sp>
        <p:nvSpPr>
          <p:cNvPr id="6" name="Shape 4"/>
          <p:cNvSpPr/>
          <p:nvPr/>
        </p:nvSpPr>
        <p:spPr>
          <a:xfrm>
            <a:off x="3809405" y="2332911"/>
            <a:ext cx="442198" cy="442198"/>
          </a:xfrm>
          <a:prstGeom prst="roundRect">
            <a:avLst>
              <a:gd name="adj" fmla="val 206785"/>
            </a:avLst>
          </a:prstGeom>
          <a:solidFill>
            <a:srgbClr val="AC9EF5"/>
          </a:solidFill>
          <a:ln/>
        </p:spPr>
      </p:sp>
      <p:pic>
        <p:nvPicPr>
          <p:cNvPr id="7"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42040" y="2465546"/>
            <a:ext cx="176808" cy="176808"/>
          </a:xfrm>
          <a:prstGeom prst="rect">
            <a:avLst/>
          </a:prstGeom>
        </p:spPr>
      </p:pic>
      <p:sp>
        <p:nvSpPr>
          <p:cNvPr id="8" name="Text 5"/>
          <p:cNvSpPr/>
          <p:nvPr/>
        </p:nvSpPr>
        <p:spPr>
          <a:xfrm>
            <a:off x="956429" y="2922508"/>
            <a:ext cx="1950601"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ICU Monitor (Priority 1)</a:t>
            </a:r>
            <a:endParaRPr lang="en-US" sz="1450" dirty="0"/>
          </a:p>
        </p:txBody>
      </p:sp>
      <p:sp>
        <p:nvSpPr>
          <p:cNvPr id="9" name="Text 6"/>
          <p:cNvSpPr/>
          <p:nvPr/>
        </p:nvSpPr>
        <p:spPr>
          <a:xfrm>
            <a:off x="956429" y="3210282"/>
            <a:ext cx="6148268" cy="389096"/>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Life-critical task requiring immediate CPU attention. Monitors vital signs and alerts for emergencies.</a:t>
            </a:r>
            <a:endParaRPr lang="en-US" sz="1150" dirty="0"/>
          </a:p>
        </p:txBody>
      </p:sp>
      <p:sp>
        <p:nvSpPr>
          <p:cNvPr id="10" name="Text 7"/>
          <p:cNvSpPr/>
          <p:nvPr/>
        </p:nvSpPr>
        <p:spPr>
          <a:xfrm>
            <a:off x="956429" y="3656767"/>
            <a:ext cx="6148268" cy="194548"/>
          </a:xfrm>
          <a:prstGeom prst="rect">
            <a:avLst/>
          </a:prstGeom>
          <a:noFill/>
          <a:ln/>
        </p:spPr>
        <p:txBody>
          <a:bodyPr wrap="none" lIns="0" tIns="0" rIns="0" bIns="0" rtlCol="0" anchor="t"/>
          <a:lstStyle/>
          <a:p>
            <a:pPr marL="0" indent="0" algn="l">
              <a:lnSpc>
                <a:spcPts val="1500"/>
              </a:lnSpc>
              <a:buNone/>
            </a:pPr>
            <a:r>
              <a:rPr lang="en-US" sz="1150" b="1" dirty="0">
                <a:solidFill>
                  <a:srgbClr val="D6D9D7"/>
                </a:solidFill>
                <a:latin typeface="Inter" pitchFamily="34" charset="0"/>
                <a:ea typeface="Inter" pitchFamily="34" charset="-122"/>
                <a:cs typeface="Inter" pitchFamily="34" charset="-120"/>
              </a:rPr>
              <a:t>Burst Time:</a:t>
            </a:r>
            <a:r>
              <a:rPr lang="en-US" sz="1150" dirty="0">
                <a:solidFill>
                  <a:srgbClr val="D6D9D7"/>
                </a:solidFill>
                <a:latin typeface="Inter" pitchFamily="34" charset="0"/>
                <a:ea typeface="Inter" pitchFamily="34" charset="-122"/>
                <a:cs typeface="Inter" pitchFamily="34" charset="-120"/>
              </a:rPr>
              <a:t> 10 units</a:t>
            </a:r>
            <a:endParaRPr lang="en-US" sz="1150" dirty="0"/>
          </a:p>
        </p:txBody>
      </p:sp>
      <p:sp>
        <p:nvSpPr>
          <p:cNvPr id="11" name="Shape 8"/>
          <p:cNvSpPr/>
          <p:nvPr/>
        </p:nvSpPr>
        <p:spPr>
          <a:xfrm>
            <a:off x="7363063" y="2554010"/>
            <a:ext cx="6473547" cy="1459944"/>
          </a:xfrm>
          <a:prstGeom prst="roundRect">
            <a:avLst>
              <a:gd name="adj" fmla="val 5011"/>
            </a:avLst>
          </a:prstGeom>
          <a:solidFill>
            <a:srgbClr val="2D3133"/>
          </a:solidFill>
          <a:ln/>
        </p:spPr>
      </p:sp>
      <p:sp>
        <p:nvSpPr>
          <p:cNvPr id="12" name="Shape 9"/>
          <p:cNvSpPr/>
          <p:nvPr/>
        </p:nvSpPr>
        <p:spPr>
          <a:xfrm>
            <a:off x="7363063" y="2538770"/>
            <a:ext cx="6473547" cy="60960"/>
          </a:xfrm>
          <a:prstGeom prst="roundRect">
            <a:avLst>
              <a:gd name="adj" fmla="val 36279"/>
            </a:avLst>
          </a:prstGeom>
          <a:solidFill>
            <a:srgbClr val="AC9EF5"/>
          </a:solidFill>
          <a:ln/>
        </p:spPr>
      </p:sp>
      <p:sp>
        <p:nvSpPr>
          <p:cNvPr id="13" name="Shape 10"/>
          <p:cNvSpPr/>
          <p:nvPr/>
        </p:nvSpPr>
        <p:spPr>
          <a:xfrm>
            <a:off x="10378678" y="2332911"/>
            <a:ext cx="442198" cy="442198"/>
          </a:xfrm>
          <a:prstGeom prst="roundRect">
            <a:avLst>
              <a:gd name="adj" fmla="val 206785"/>
            </a:avLst>
          </a:prstGeom>
          <a:solidFill>
            <a:srgbClr val="AC9EF5"/>
          </a:solidFill>
          <a:ln/>
        </p:spPr>
      </p:sp>
      <p:pic>
        <p:nvPicPr>
          <p:cNvPr id="14"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11314" y="2465546"/>
            <a:ext cx="176808" cy="176808"/>
          </a:xfrm>
          <a:prstGeom prst="rect">
            <a:avLst/>
          </a:prstGeom>
        </p:spPr>
      </p:pic>
      <p:sp>
        <p:nvSpPr>
          <p:cNvPr id="15" name="Text 11"/>
          <p:cNvSpPr/>
          <p:nvPr/>
        </p:nvSpPr>
        <p:spPr>
          <a:xfrm>
            <a:off x="7525703" y="2922508"/>
            <a:ext cx="2203133"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Surgery Robot (Priority 2)</a:t>
            </a:r>
            <a:endParaRPr lang="en-US" sz="1450" dirty="0"/>
          </a:p>
        </p:txBody>
      </p:sp>
      <p:sp>
        <p:nvSpPr>
          <p:cNvPr id="16" name="Text 12"/>
          <p:cNvSpPr/>
          <p:nvPr/>
        </p:nvSpPr>
        <p:spPr>
          <a:xfrm>
            <a:off x="7525703" y="3210282"/>
            <a:ext cx="6148268" cy="389096"/>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High-priority task for precision operations. Essential for patient safety and procedural efficiency.</a:t>
            </a:r>
            <a:endParaRPr lang="en-US" sz="1150" dirty="0"/>
          </a:p>
        </p:txBody>
      </p:sp>
      <p:sp>
        <p:nvSpPr>
          <p:cNvPr id="17" name="Text 13"/>
          <p:cNvSpPr/>
          <p:nvPr/>
        </p:nvSpPr>
        <p:spPr>
          <a:xfrm>
            <a:off x="7525703" y="3656767"/>
            <a:ext cx="6148268" cy="194548"/>
          </a:xfrm>
          <a:prstGeom prst="rect">
            <a:avLst/>
          </a:prstGeom>
          <a:noFill/>
          <a:ln/>
        </p:spPr>
        <p:txBody>
          <a:bodyPr wrap="none" lIns="0" tIns="0" rIns="0" bIns="0" rtlCol="0" anchor="t"/>
          <a:lstStyle/>
          <a:p>
            <a:pPr marL="0" indent="0" algn="l">
              <a:lnSpc>
                <a:spcPts val="1500"/>
              </a:lnSpc>
              <a:buNone/>
            </a:pPr>
            <a:r>
              <a:rPr lang="en-US" sz="1150" b="1" dirty="0">
                <a:solidFill>
                  <a:srgbClr val="D6D9D7"/>
                </a:solidFill>
                <a:latin typeface="Inter" pitchFamily="34" charset="0"/>
                <a:ea typeface="Inter" pitchFamily="34" charset="-122"/>
                <a:cs typeface="Inter" pitchFamily="34" charset="-120"/>
              </a:rPr>
              <a:t>Burst Time:</a:t>
            </a:r>
            <a:r>
              <a:rPr lang="en-US" sz="1150" dirty="0">
                <a:solidFill>
                  <a:srgbClr val="D6D9D7"/>
                </a:solidFill>
                <a:latin typeface="Inter" pitchFamily="34" charset="0"/>
                <a:ea typeface="Inter" pitchFamily="34" charset="-122"/>
                <a:cs typeface="Inter" pitchFamily="34" charset="-120"/>
              </a:rPr>
              <a:t> 12 units</a:t>
            </a:r>
            <a:endParaRPr lang="en-US" sz="1150" dirty="0"/>
          </a:p>
        </p:txBody>
      </p:sp>
      <p:sp>
        <p:nvSpPr>
          <p:cNvPr id="18" name="Shape 14"/>
          <p:cNvSpPr/>
          <p:nvPr/>
        </p:nvSpPr>
        <p:spPr>
          <a:xfrm>
            <a:off x="793790" y="4330779"/>
            <a:ext cx="6473547" cy="1459944"/>
          </a:xfrm>
          <a:prstGeom prst="roundRect">
            <a:avLst>
              <a:gd name="adj" fmla="val 5011"/>
            </a:avLst>
          </a:prstGeom>
          <a:solidFill>
            <a:srgbClr val="2D3133"/>
          </a:solidFill>
          <a:ln/>
        </p:spPr>
      </p:sp>
      <p:sp>
        <p:nvSpPr>
          <p:cNvPr id="19" name="Shape 15"/>
          <p:cNvSpPr/>
          <p:nvPr/>
        </p:nvSpPr>
        <p:spPr>
          <a:xfrm>
            <a:off x="793790" y="4315539"/>
            <a:ext cx="6473547" cy="60960"/>
          </a:xfrm>
          <a:prstGeom prst="roundRect">
            <a:avLst>
              <a:gd name="adj" fmla="val 36279"/>
            </a:avLst>
          </a:prstGeom>
          <a:solidFill>
            <a:srgbClr val="AC9EF5"/>
          </a:solidFill>
          <a:ln/>
        </p:spPr>
      </p:sp>
      <p:sp>
        <p:nvSpPr>
          <p:cNvPr id="20" name="Shape 16"/>
          <p:cNvSpPr/>
          <p:nvPr/>
        </p:nvSpPr>
        <p:spPr>
          <a:xfrm>
            <a:off x="3809405" y="4109680"/>
            <a:ext cx="442198" cy="442198"/>
          </a:xfrm>
          <a:prstGeom prst="roundRect">
            <a:avLst>
              <a:gd name="adj" fmla="val 206785"/>
            </a:avLst>
          </a:prstGeom>
          <a:solidFill>
            <a:srgbClr val="AC9EF5"/>
          </a:solidFill>
          <a:ln/>
        </p:spPr>
      </p:sp>
      <p:pic>
        <p:nvPicPr>
          <p:cNvPr id="21"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42040" y="4242316"/>
            <a:ext cx="176808" cy="176808"/>
          </a:xfrm>
          <a:prstGeom prst="rect">
            <a:avLst/>
          </a:prstGeom>
        </p:spPr>
      </p:pic>
      <p:sp>
        <p:nvSpPr>
          <p:cNvPr id="22" name="Text 17"/>
          <p:cNvSpPr/>
          <p:nvPr/>
        </p:nvSpPr>
        <p:spPr>
          <a:xfrm>
            <a:off x="956429" y="4699278"/>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Lab Scan (Normal)</a:t>
            </a:r>
            <a:endParaRPr lang="en-US" sz="1450" dirty="0"/>
          </a:p>
        </p:txBody>
      </p:sp>
      <p:sp>
        <p:nvSpPr>
          <p:cNvPr id="23" name="Text 18"/>
          <p:cNvSpPr/>
          <p:nvPr/>
        </p:nvSpPr>
        <p:spPr>
          <a:xfrm>
            <a:off x="956429" y="4987052"/>
            <a:ext cx="6148268" cy="389096"/>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Routine task for diagnostic imaging and analysis. Requires timely processing but can tolerate slight delays.</a:t>
            </a:r>
            <a:endParaRPr lang="en-US" sz="1150" dirty="0"/>
          </a:p>
        </p:txBody>
      </p:sp>
      <p:sp>
        <p:nvSpPr>
          <p:cNvPr id="24" name="Text 19"/>
          <p:cNvSpPr/>
          <p:nvPr/>
        </p:nvSpPr>
        <p:spPr>
          <a:xfrm>
            <a:off x="956429" y="5433536"/>
            <a:ext cx="6148268" cy="194548"/>
          </a:xfrm>
          <a:prstGeom prst="rect">
            <a:avLst/>
          </a:prstGeom>
          <a:noFill/>
          <a:ln/>
        </p:spPr>
        <p:txBody>
          <a:bodyPr wrap="none" lIns="0" tIns="0" rIns="0" bIns="0" rtlCol="0" anchor="t"/>
          <a:lstStyle/>
          <a:p>
            <a:pPr marL="0" indent="0" algn="l">
              <a:lnSpc>
                <a:spcPts val="1500"/>
              </a:lnSpc>
              <a:buNone/>
            </a:pPr>
            <a:r>
              <a:rPr lang="en-US" sz="1150" b="1" dirty="0">
                <a:solidFill>
                  <a:srgbClr val="D6D9D7"/>
                </a:solidFill>
                <a:latin typeface="Inter" pitchFamily="34" charset="0"/>
                <a:ea typeface="Inter" pitchFamily="34" charset="-122"/>
                <a:cs typeface="Inter" pitchFamily="34" charset="-120"/>
              </a:rPr>
              <a:t>Burst Time:</a:t>
            </a:r>
            <a:r>
              <a:rPr lang="en-US" sz="1150" dirty="0">
                <a:solidFill>
                  <a:srgbClr val="D6D9D7"/>
                </a:solidFill>
                <a:latin typeface="Inter" pitchFamily="34" charset="0"/>
                <a:ea typeface="Inter" pitchFamily="34" charset="-122"/>
                <a:cs typeface="Inter" pitchFamily="34" charset="-120"/>
              </a:rPr>
              <a:t> 8 units</a:t>
            </a:r>
            <a:endParaRPr lang="en-US" sz="1150" dirty="0"/>
          </a:p>
        </p:txBody>
      </p:sp>
      <p:sp>
        <p:nvSpPr>
          <p:cNvPr id="25" name="Shape 20"/>
          <p:cNvSpPr/>
          <p:nvPr/>
        </p:nvSpPr>
        <p:spPr>
          <a:xfrm>
            <a:off x="7363063" y="4330779"/>
            <a:ext cx="6473547" cy="1459944"/>
          </a:xfrm>
          <a:prstGeom prst="roundRect">
            <a:avLst>
              <a:gd name="adj" fmla="val 5011"/>
            </a:avLst>
          </a:prstGeom>
          <a:solidFill>
            <a:srgbClr val="2D3133"/>
          </a:solidFill>
          <a:ln/>
        </p:spPr>
      </p:sp>
      <p:sp>
        <p:nvSpPr>
          <p:cNvPr id="26" name="Shape 21"/>
          <p:cNvSpPr/>
          <p:nvPr/>
        </p:nvSpPr>
        <p:spPr>
          <a:xfrm>
            <a:off x="7363063" y="4315539"/>
            <a:ext cx="6473547" cy="60960"/>
          </a:xfrm>
          <a:prstGeom prst="roundRect">
            <a:avLst>
              <a:gd name="adj" fmla="val 36279"/>
            </a:avLst>
          </a:prstGeom>
          <a:solidFill>
            <a:srgbClr val="AC9EF5"/>
          </a:solidFill>
          <a:ln/>
        </p:spPr>
      </p:sp>
      <p:sp>
        <p:nvSpPr>
          <p:cNvPr id="27" name="Shape 22"/>
          <p:cNvSpPr/>
          <p:nvPr/>
        </p:nvSpPr>
        <p:spPr>
          <a:xfrm>
            <a:off x="10378678" y="4109680"/>
            <a:ext cx="442198" cy="442198"/>
          </a:xfrm>
          <a:prstGeom prst="roundRect">
            <a:avLst>
              <a:gd name="adj" fmla="val 206785"/>
            </a:avLst>
          </a:prstGeom>
          <a:solidFill>
            <a:srgbClr val="AC9EF5"/>
          </a:solidFill>
          <a:ln/>
        </p:spPr>
      </p:sp>
      <p:pic>
        <p:nvPicPr>
          <p:cNvPr id="28"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511314" y="4242316"/>
            <a:ext cx="176808" cy="176808"/>
          </a:xfrm>
          <a:prstGeom prst="rect">
            <a:avLst/>
          </a:prstGeom>
        </p:spPr>
      </p:pic>
      <p:sp>
        <p:nvSpPr>
          <p:cNvPr id="29" name="Text 23"/>
          <p:cNvSpPr/>
          <p:nvPr/>
        </p:nvSpPr>
        <p:spPr>
          <a:xfrm>
            <a:off x="7525703" y="4699278"/>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Billing (Normal)</a:t>
            </a:r>
            <a:endParaRPr lang="en-US" sz="1450" dirty="0"/>
          </a:p>
        </p:txBody>
      </p:sp>
      <p:sp>
        <p:nvSpPr>
          <p:cNvPr id="30" name="Text 24"/>
          <p:cNvSpPr/>
          <p:nvPr/>
        </p:nvSpPr>
        <p:spPr>
          <a:xfrm>
            <a:off x="7525703" y="4987052"/>
            <a:ext cx="6148268" cy="389096"/>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Administrative task. Important for hospital finances but can be interleaved with higher-priority tasks.</a:t>
            </a:r>
            <a:endParaRPr lang="en-US" sz="1150" dirty="0"/>
          </a:p>
        </p:txBody>
      </p:sp>
      <p:sp>
        <p:nvSpPr>
          <p:cNvPr id="31" name="Text 25"/>
          <p:cNvSpPr/>
          <p:nvPr/>
        </p:nvSpPr>
        <p:spPr>
          <a:xfrm>
            <a:off x="7525703" y="5433536"/>
            <a:ext cx="6148268" cy="194548"/>
          </a:xfrm>
          <a:prstGeom prst="rect">
            <a:avLst/>
          </a:prstGeom>
          <a:noFill/>
          <a:ln/>
        </p:spPr>
        <p:txBody>
          <a:bodyPr wrap="none" lIns="0" tIns="0" rIns="0" bIns="0" rtlCol="0" anchor="t"/>
          <a:lstStyle/>
          <a:p>
            <a:pPr marL="0" indent="0" algn="l">
              <a:lnSpc>
                <a:spcPts val="1500"/>
              </a:lnSpc>
              <a:buNone/>
            </a:pPr>
            <a:r>
              <a:rPr lang="en-US" sz="1150" b="1" dirty="0">
                <a:solidFill>
                  <a:srgbClr val="D6D9D7"/>
                </a:solidFill>
                <a:latin typeface="Inter" pitchFamily="34" charset="0"/>
                <a:ea typeface="Inter" pitchFamily="34" charset="-122"/>
                <a:cs typeface="Inter" pitchFamily="34" charset="-120"/>
              </a:rPr>
              <a:t>Burst Time:</a:t>
            </a:r>
            <a:r>
              <a:rPr lang="en-US" sz="1150" dirty="0">
                <a:solidFill>
                  <a:srgbClr val="D6D9D7"/>
                </a:solidFill>
                <a:latin typeface="Inter" pitchFamily="34" charset="0"/>
                <a:ea typeface="Inter" pitchFamily="34" charset="-122"/>
                <a:cs typeface="Inter" pitchFamily="34" charset="-120"/>
              </a:rPr>
              <a:t> 5 units</a:t>
            </a:r>
            <a:endParaRPr lang="en-US" sz="1150" dirty="0"/>
          </a:p>
        </p:txBody>
      </p:sp>
      <p:sp>
        <p:nvSpPr>
          <p:cNvPr id="32" name="Text 26"/>
          <p:cNvSpPr/>
          <p:nvPr/>
        </p:nvSpPr>
        <p:spPr>
          <a:xfrm>
            <a:off x="793790" y="5898475"/>
            <a:ext cx="13042821" cy="194548"/>
          </a:xfrm>
          <a:prstGeom prst="rect">
            <a:avLst/>
          </a:prstGeom>
          <a:noFill/>
          <a:ln/>
        </p:spPr>
        <p:txBody>
          <a:bodyPr wrap="non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SHOS utilizes a two-level scheduling approach:</a:t>
            </a:r>
            <a:endParaRPr lang="en-US" sz="1150" dirty="0"/>
          </a:p>
        </p:txBody>
      </p:sp>
      <p:sp>
        <p:nvSpPr>
          <p:cNvPr id="33" name="Text 27"/>
          <p:cNvSpPr/>
          <p:nvPr/>
        </p:nvSpPr>
        <p:spPr>
          <a:xfrm>
            <a:off x="793790" y="6200775"/>
            <a:ext cx="13042821" cy="194548"/>
          </a:xfrm>
          <a:prstGeom prst="rect">
            <a:avLst/>
          </a:prstGeom>
          <a:noFill/>
          <a:ln/>
        </p:spPr>
        <p:txBody>
          <a:bodyPr wrap="non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High-priority queue:</a:t>
            </a:r>
            <a:r>
              <a:rPr lang="en-US" sz="1150" dirty="0">
                <a:solidFill>
                  <a:srgbClr val="D6D9D7"/>
                </a:solidFill>
                <a:latin typeface="Inter" pitchFamily="34" charset="0"/>
                <a:ea typeface="Inter" pitchFamily="34" charset="-122"/>
                <a:cs typeface="Inter" pitchFamily="34" charset="-120"/>
              </a:rPr>
              <a:t> Dedicated for critical medical tasks like ICU monitoring and robotic surgery, ensuring immediate execution.</a:t>
            </a:r>
            <a:endParaRPr lang="en-US" sz="1150" dirty="0"/>
          </a:p>
        </p:txBody>
      </p:sp>
      <p:sp>
        <p:nvSpPr>
          <p:cNvPr id="34" name="Text 28"/>
          <p:cNvSpPr/>
          <p:nvPr/>
        </p:nvSpPr>
        <p:spPr>
          <a:xfrm>
            <a:off x="793790" y="6428780"/>
            <a:ext cx="13042821" cy="194548"/>
          </a:xfrm>
          <a:prstGeom prst="rect">
            <a:avLst/>
          </a:prstGeom>
          <a:noFill/>
          <a:ln/>
        </p:spPr>
        <p:txBody>
          <a:bodyPr wrap="non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Round-robin queue:</a:t>
            </a:r>
            <a:r>
              <a:rPr lang="en-US" sz="1150" dirty="0">
                <a:solidFill>
                  <a:srgbClr val="D6D9D7"/>
                </a:solidFill>
                <a:latin typeface="Inter" pitchFamily="34" charset="0"/>
                <a:ea typeface="Inter" pitchFamily="34" charset="-122"/>
                <a:cs typeface="Inter" pitchFamily="34" charset="-120"/>
              </a:rPr>
              <a:t> Manages routine tasks (e.g., lab scans, billing) to prevent starvation and ensure fair resource distribution.</a:t>
            </a:r>
            <a:endParaRPr lang="en-US" sz="1150" dirty="0"/>
          </a:p>
        </p:txBody>
      </p:sp>
      <p:sp>
        <p:nvSpPr>
          <p:cNvPr id="35" name="Text 29"/>
          <p:cNvSpPr/>
          <p:nvPr/>
        </p:nvSpPr>
        <p:spPr>
          <a:xfrm>
            <a:off x="793790" y="6656784"/>
            <a:ext cx="13042821" cy="194548"/>
          </a:xfrm>
          <a:prstGeom prst="rect">
            <a:avLst/>
          </a:prstGeom>
          <a:noFill/>
          <a:ln/>
        </p:spPr>
        <p:txBody>
          <a:bodyPr wrap="non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Aging mechanism:</a:t>
            </a:r>
            <a:r>
              <a:rPr lang="en-US" sz="1150" dirty="0">
                <a:solidFill>
                  <a:srgbClr val="D6D9D7"/>
                </a:solidFill>
                <a:latin typeface="Inter" pitchFamily="34" charset="0"/>
                <a:ea typeface="Inter" pitchFamily="34" charset="-122"/>
                <a:cs typeface="Inter" pitchFamily="34" charset="-120"/>
              </a:rPr>
              <a:t> Promotes waiting normal tasks to higher priority levels over time, preventing indefinite delays.</a:t>
            </a:r>
            <a:endParaRPr lang="en-US" sz="1150" dirty="0"/>
          </a:p>
        </p:txBody>
      </p:sp>
      <p:sp>
        <p:nvSpPr>
          <p:cNvPr id="36" name="Rectangle 35">
            <a:extLst>
              <a:ext uri="{FF2B5EF4-FFF2-40B4-BE49-F238E27FC236}">
                <a16:creationId xmlns:a16="http://schemas.microsoft.com/office/drawing/2014/main" id="{E1E04088-AA0F-5CCA-02A0-8D8CE6965273}"/>
              </a:ext>
            </a:extLst>
          </p:cNvPr>
          <p:cNvSpPr/>
          <p:nvPr/>
        </p:nvSpPr>
        <p:spPr>
          <a:xfrm>
            <a:off x="12710160" y="7543062"/>
            <a:ext cx="1920240" cy="658368"/>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062395"/>
            <a:ext cx="8943142" cy="460772"/>
          </a:xfrm>
          <a:prstGeom prst="rect">
            <a:avLst/>
          </a:prstGeom>
          <a:noFill/>
          <a:ln/>
        </p:spPr>
        <p:txBody>
          <a:bodyPr wrap="none" lIns="0" tIns="0" rIns="0" bIns="0" rtlCol="0" anchor="t"/>
          <a:lstStyle/>
          <a:p>
            <a:pPr marL="0" indent="0" algn="l">
              <a:lnSpc>
                <a:spcPts val="3600"/>
              </a:lnSpc>
              <a:buNone/>
            </a:pPr>
            <a:r>
              <a:rPr lang="en-US" sz="2900" dirty="0">
                <a:solidFill>
                  <a:srgbClr val="F7F7F8"/>
                </a:solidFill>
                <a:latin typeface="DM Sans Medium" pitchFamily="34" charset="0"/>
                <a:ea typeface="DM Sans Medium" pitchFamily="34" charset="-122"/>
                <a:cs typeface="DM Sans Medium" pitchFamily="34" charset="-120"/>
              </a:rPr>
              <a:t>Memory Management: Allocating Critical Resources</a:t>
            </a:r>
            <a:endParaRPr lang="en-US" sz="2900" dirty="0"/>
          </a:p>
        </p:txBody>
      </p:sp>
      <p:sp>
        <p:nvSpPr>
          <p:cNvPr id="3" name="Text 1"/>
          <p:cNvSpPr/>
          <p:nvPr/>
        </p:nvSpPr>
        <p:spPr>
          <a:xfrm>
            <a:off x="793790" y="1714738"/>
            <a:ext cx="13042821" cy="194548"/>
          </a:xfrm>
          <a:prstGeom prst="rect">
            <a:avLst/>
          </a:prstGeom>
          <a:noFill/>
          <a:ln/>
        </p:spPr>
        <p:txBody>
          <a:bodyPr wrap="non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Efficient memory management in SHOS mirrors the organized allocation of resources within a hospital, ensuring seamless operations and quick access to vital patient information.</a:t>
            </a:r>
            <a:endParaRPr lang="en-US" sz="1150" dirty="0"/>
          </a:p>
        </p:txBody>
      </p:sp>
      <p:pic>
        <p:nvPicPr>
          <p:cNvPr id="4" name="Image 0" descr="preencoded.png"/>
          <p:cNvPicPr>
            <a:picLocks noChangeAspect="1"/>
          </p:cNvPicPr>
          <p:nvPr/>
        </p:nvPicPr>
        <p:blipFill>
          <a:blip r:embed="rId3"/>
          <a:stretch>
            <a:fillRect/>
          </a:stretch>
        </p:blipFill>
        <p:spPr>
          <a:xfrm>
            <a:off x="793790" y="2017038"/>
            <a:ext cx="2773918" cy="2773918"/>
          </a:xfrm>
          <a:prstGeom prst="rect">
            <a:avLst/>
          </a:prstGeom>
        </p:spPr>
      </p:pic>
      <p:sp>
        <p:nvSpPr>
          <p:cNvPr id="5" name="Text 2"/>
          <p:cNvSpPr/>
          <p:nvPr/>
        </p:nvSpPr>
        <p:spPr>
          <a:xfrm>
            <a:off x="793790" y="4886682"/>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Memory Partitions</a:t>
            </a:r>
            <a:endParaRPr lang="en-US" sz="1450" dirty="0"/>
          </a:p>
        </p:txBody>
      </p:sp>
      <p:sp>
        <p:nvSpPr>
          <p:cNvPr id="6" name="Text 3"/>
          <p:cNvSpPr/>
          <p:nvPr/>
        </p:nvSpPr>
        <p:spPr>
          <a:xfrm>
            <a:off x="793790" y="5174456"/>
            <a:ext cx="4267676" cy="583644"/>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Analogous to distinct hospital rooms or beds, memory partitions allocate dedicated space for different processes, preventing interference.</a:t>
            </a:r>
            <a:endParaRPr lang="en-US" sz="1150" dirty="0"/>
          </a:p>
        </p:txBody>
      </p:sp>
      <p:pic>
        <p:nvPicPr>
          <p:cNvPr id="7" name="Image 1" descr="preencoded.png"/>
          <p:cNvPicPr>
            <a:picLocks noChangeAspect="1"/>
          </p:cNvPicPr>
          <p:nvPr/>
        </p:nvPicPr>
        <p:blipFill>
          <a:blip r:embed="rId4"/>
          <a:stretch>
            <a:fillRect/>
          </a:stretch>
        </p:blipFill>
        <p:spPr>
          <a:xfrm>
            <a:off x="5181243" y="2017038"/>
            <a:ext cx="2774037" cy="2774037"/>
          </a:xfrm>
          <a:prstGeom prst="rect">
            <a:avLst/>
          </a:prstGeom>
        </p:spPr>
      </p:pic>
      <p:sp>
        <p:nvSpPr>
          <p:cNvPr id="8" name="Text 4"/>
          <p:cNvSpPr/>
          <p:nvPr/>
        </p:nvSpPr>
        <p:spPr>
          <a:xfrm>
            <a:off x="5181243" y="4886801"/>
            <a:ext cx="2137767"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Virtual Memory &amp; Paging</a:t>
            </a:r>
            <a:endParaRPr lang="en-US" sz="1450" dirty="0"/>
          </a:p>
        </p:txBody>
      </p:sp>
      <p:sp>
        <p:nvSpPr>
          <p:cNvPr id="9" name="Text 5"/>
          <p:cNvSpPr/>
          <p:nvPr/>
        </p:nvSpPr>
        <p:spPr>
          <a:xfrm>
            <a:off x="5181243" y="5174575"/>
            <a:ext cx="4267795" cy="778193"/>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Like nurses efficiently managing patient files, virtual memory and paging allow SHOS to use disk space as an extension of RAM. Frequently accessed files (pages) remain in physical memory, improving performance.</a:t>
            </a:r>
            <a:endParaRPr lang="en-US" sz="1150" dirty="0"/>
          </a:p>
        </p:txBody>
      </p:sp>
      <p:pic>
        <p:nvPicPr>
          <p:cNvPr id="10" name="Image 2" descr="preencoded.png"/>
          <p:cNvPicPr>
            <a:picLocks noChangeAspect="1"/>
          </p:cNvPicPr>
          <p:nvPr/>
        </p:nvPicPr>
        <p:blipFill>
          <a:blip r:embed="rId5"/>
          <a:stretch>
            <a:fillRect/>
          </a:stretch>
        </p:blipFill>
        <p:spPr>
          <a:xfrm>
            <a:off x="9568815" y="2017038"/>
            <a:ext cx="2774037" cy="2774037"/>
          </a:xfrm>
          <a:prstGeom prst="rect">
            <a:avLst/>
          </a:prstGeom>
        </p:spPr>
      </p:pic>
      <p:sp>
        <p:nvSpPr>
          <p:cNvPr id="11" name="Text 6"/>
          <p:cNvSpPr/>
          <p:nvPr/>
        </p:nvSpPr>
        <p:spPr>
          <a:xfrm>
            <a:off x="9568815" y="4886801"/>
            <a:ext cx="1988344"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LRU Page Replacement</a:t>
            </a:r>
            <a:endParaRPr lang="en-US" sz="1450" dirty="0"/>
          </a:p>
        </p:txBody>
      </p:sp>
      <p:sp>
        <p:nvSpPr>
          <p:cNvPr id="12" name="Text 7"/>
          <p:cNvSpPr/>
          <p:nvPr/>
        </p:nvSpPr>
        <p:spPr>
          <a:xfrm>
            <a:off x="9568815" y="5174575"/>
            <a:ext cx="4267795" cy="583644"/>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When physical memory is full, SHOS utilizes a Least Recently Used (LRU) algorithm to replace pages, ensuring that the most relevant patient data remains readily available.</a:t>
            </a:r>
            <a:endParaRPr lang="en-US" sz="1150" dirty="0"/>
          </a:p>
        </p:txBody>
      </p:sp>
      <p:sp>
        <p:nvSpPr>
          <p:cNvPr id="13" name="Text 8"/>
          <p:cNvSpPr/>
          <p:nvPr/>
        </p:nvSpPr>
        <p:spPr>
          <a:xfrm>
            <a:off x="793790" y="6096476"/>
            <a:ext cx="2950369" cy="276344"/>
          </a:xfrm>
          <a:prstGeom prst="rect">
            <a:avLst/>
          </a:prstGeom>
          <a:noFill/>
          <a:ln/>
        </p:spPr>
        <p:txBody>
          <a:bodyPr wrap="none" lIns="0" tIns="0" rIns="0" bIns="0" rtlCol="0" anchor="t"/>
          <a:lstStyle/>
          <a:p>
            <a:pPr marL="0" indent="0" algn="l">
              <a:lnSpc>
                <a:spcPts val="2150"/>
              </a:lnSpc>
              <a:buNone/>
            </a:pPr>
            <a:r>
              <a:rPr lang="en-US" sz="1700" dirty="0">
                <a:solidFill>
                  <a:srgbClr val="F7F7F8"/>
                </a:solidFill>
                <a:latin typeface="DM Sans Medium" pitchFamily="34" charset="0"/>
                <a:ea typeface="DM Sans Medium" pitchFamily="34" charset="-122"/>
                <a:cs typeface="DM Sans Medium" pitchFamily="34" charset="-120"/>
              </a:rPr>
              <a:t>Memory Allocation Example:</a:t>
            </a:r>
            <a:endParaRPr lang="en-US" sz="1700" dirty="0"/>
          </a:p>
        </p:txBody>
      </p:sp>
      <p:sp>
        <p:nvSpPr>
          <p:cNvPr id="14" name="Text 9"/>
          <p:cNvSpPr/>
          <p:nvPr/>
        </p:nvSpPr>
        <p:spPr>
          <a:xfrm>
            <a:off x="793790" y="6516529"/>
            <a:ext cx="13042821" cy="194548"/>
          </a:xfrm>
          <a:prstGeom prst="rect">
            <a:avLst/>
          </a:prstGeom>
          <a:noFill/>
          <a:ln/>
        </p:spPr>
        <p:txBody>
          <a:bodyPr wrap="non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ICU Monitor:</a:t>
            </a:r>
            <a:r>
              <a:rPr lang="en-US" sz="1150" dirty="0">
                <a:solidFill>
                  <a:srgbClr val="D6D9D7"/>
                </a:solidFill>
                <a:latin typeface="Inter" pitchFamily="34" charset="0"/>
                <a:ea typeface="Inter" pitchFamily="34" charset="-122"/>
                <a:cs typeface="Inter" pitchFamily="34" charset="-120"/>
              </a:rPr>
              <a:t> Allocated 512 KB, reflecting its critical and continuous operation.</a:t>
            </a:r>
            <a:endParaRPr lang="en-US" sz="1150" dirty="0"/>
          </a:p>
        </p:txBody>
      </p:sp>
      <p:sp>
        <p:nvSpPr>
          <p:cNvPr id="15" name="Text 10"/>
          <p:cNvSpPr/>
          <p:nvPr/>
        </p:nvSpPr>
        <p:spPr>
          <a:xfrm>
            <a:off x="793790" y="6744533"/>
            <a:ext cx="13042821" cy="194548"/>
          </a:xfrm>
          <a:prstGeom prst="rect">
            <a:avLst/>
          </a:prstGeom>
          <a:noFill/>
          <a:ln/>
        </p:spPr>
        <p:txBody>
          <a:bodyPr wrap="non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Billing:</a:t>
            </a:r>
            <a:r>
              <a:rPr lang="en-US" sz="1150" dirty="0">
                <a:solidFill>
                  <a:srgbClr val="D6D9D7"/>
                </a:solidFill>
                <a:latin typeface="Inter" pitchFamily="34" charset="0"/>
                <a:ea typeface="Inter" pitchFamily="34" charset="-122"/>
                <a:cs typeface="Inter" pitchFamily="34" charset="-120"/>
              </a:rPr>
              <a:t> Allocated 128 KB, sufficient for its periodic data processing.</a:t>
            </a:r>
            <a:endParaRPr lang="en-US" sz="1150" dirty="0"/>
          </a:p>
        </p:txBody>
      </p:sp>
      <p:sp>
        <p:nvSpPr>
          <p:cNvPr id="16" name="Text 11"/>
          <p:cNvSpPr/>
          <p:nvPr/>
        </p:nvSpPr>
        <p:spPr>
          <a:xfrm>
            <a:off x="793790" y="6972538"/>
            <a:ext cx="13042821" cy="194548"/>
          </a:xfrm>
          <a:prstGeom prst="rect">
            <a:avLst/>
          </a:prstGeom>
          <a:noFill/>
          <a:ln/>
        </p:spPr>
        <p:txBody>
          <a:bodyPr wrap="non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Patient Records:</a:t>
            </a:r>
            <a:r>
              <a:rPr lang="en-US" sz="1150" dirty="0">
                <a:solidFill>
                  <a:srgbClr val="D6D9D7"/>
                </a:solidFill>
                <a:latin typeface="Inter" pitchFamily="34" charset="0"/>
                <a:ea typeface="Inter" pitchFamily="34" charset="-122"/>
                <a:cs typeface="Inter" pitchFamily="34" charset="-120"/>
              </a:rPr>
              <a:t> Frequently accessed records are pinned in memory, minimizing retrieval times and enhancing responsiveness during patient care.</a:t>
            </a:r>
            <a:endParaRPr lang="en-US" sz="1150" dirty="0"/>
          </a:p>
        </p:txBody>
      </p:sp>
      <p:sp>
        <p:nvSpPr>
          <p:cNvPr id="17" name="Rectangle 16">
            <a:extLst>
              <a:ext uri="{FF2B5EF4-FFF2-40B4-BE49-F238E27FC236}">
                <a16:creationId xmlns:a16="http://schemas.microsoft.com/office/drawing/2014/main" id="{3DFC4F21-18B1-4C2C-CC5D-4E245BAE8CEF}"/>
              </a:ext>
            </a:extLst>
          </p:cNvPr>
          <p:cNvSpPr/>
          <p:nvPr/>
        </p:nvSpPr>
        <p:spPr>
          <a:xfrm>
            <a:off x="12710160" y="7543062"/>
            <a:ext cx="1920240" cy="658368"/>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19125" y="532686"/>
            <a:ext cx="5451515" cy="359331"/>
          </a:xfrm>
          <a:prstGeom prst="rect">
            <a:avLst/>
          </a:prstGeom>
          <a:noFill/>
          <a:ln/>
        </p:spPr>
        <p:txBody>
          <a:bodyPr wrap="none" lIns="0" tIns="0" rIns="0" bIns="0" rtlCol="0" anchor="t"/>
          <a:lstStyle/>
          <a:p>
            <a:pPr marL="0" indent="0" algn="l">
              <a:lnSpc>
                <a:spcPts val="2800"/>
              </a:lnSpc>
              <a:buNone/>
            </a:pPr>
            <a:r>
              <a:rPr lang="en-US" sz="2250" dirty="0">
                <a:solidFill>
                  <a:srgbClr val="F7F7F8"/>
                </a:solidFill>
                <a:latin typeface="DM Sans Medium" pitchFamily="34" charset="0"/>
                <a:ea typeface="DM Sans Medium" pitchFamily="34" charset="-122"/>
                <a:cs typeface="DM Sans Medium" pitchFamily="34" charset="-120"/>
              </a:rPr>
              <a:t>Secure FileVault: Protecting Patient Data</a:t>
            </a:r>
            <a:endParaRPr lang="en-US" sz="2250" dirty="0"/>
          </a:p>
        </p:txBody>
      </p:sp>
      <p:sp>
        <p:nvSpPr>
          <p:cNvPr id="3" name="Text 1"/>
          <p:cNvSpPr/>
          <p:nvPr/>
        </p:nvSpPr>
        <p:spPr>
          <a:xfrm>
            <a:off x="619125" y="1041440"/>
            <a:ext cx="13392150" cy="151805"/>
          </a:xfrm>
          <a:prstGeom prst="rect">
            <a:avLst/>
          </a:prstGeom>
          <a:noFill/>
          <a:ln/>
        </p:spPr>
        <p:txBody>
          <a:bodyPr wrap="none" lIns="0" tIns="0" rIns="0" bIns="0" rtlCol="0" anchor="t"/>
          <a:lstStyle/>
          <a:p>
            <a:pPr marL="0" indent="0" algn="l">
              <a:lnSpc>
                <a:spcPts val="1150"/>
              </a:lnSpc>
              <a:buNone/>
            </a:pPr>
            <a:r>
              <a:rPr lang="en-US" sz="900" dirty="0">
                <a:solidFill>
                  <a:srgbClr val="D6D9D7"/>
                </a:solidFill>
                <a:latin typeface="Inter" pitchFamily="34" charset="0"/>
                <a:ea typeface="Inter" pitchFamily="34" charset="-122"/>
                <a:cs typeface="Inter" pitchFamily="34" charset="-120"/>
              </a:rPr>
              <a:t>The SHOS Secure FileVault is the cornerstone of patient data privacy and integrity, employing advanced security measures to protect sensitive electronic health records (EHRs).</a:t>
            </a:r>
            <a:endParaRPr lang="en-US" sz="900" dirty="0"/>
          </a:p>
        </p:txBody>
      </p:sp>
      <p:pic>
        <p:nvPicPr>
          <p:cNvPr id="4" name="Image 0" descr="preencoded.png"/>
          <p:cNvPicPr>
            <a:picLocks noChangeAspect="1"/>
          </p:cNvPicPr>
          <p:nvPr/>
        </p:nvPicPr>
        <p:blipFill>
          <a:blip r:embed="rId3"/>
          <a:stretch>
            <a:fillRect/>
          </a:stretch>
        </p:blipFill>
        <p:spPr>
          <a:xfrm>
            <a:off x="619125" y="1361361"/>
            <a:ext cx="4261247" cy="4261247"/>
          </a:xfrm>
          <a:prstGeom prst="rect">
            <a:avLst/>
          </a:prstGeom>
        </p:spPr>
      </p:pic>
      <p:sp>
        <p:nvSpPr>
          <p:cNvPr id="5" name="Text 2"/>
          <p:cNvSpPr/>
          <p:nvPr/>
        </p:nvSpPr>
        <p:spPr>
          <a:xfrm>
            <a:off x="619125" y="5706666"/>
            <a:ext cx="2421255" cy="215622"/>
          </a:xfrm>
          <a:prstGeom prst="rect">
            <a:avLst/>
          </a:prstGeom>
          <a:noFill/>
          <a:ln/>
        </p:spPr>
        <p:txBody>
          <a:bodyPr wrap="none" lIns="0" tIns="0" rIns="0" bIns="0" rtlCol="0" anchor="t"/>
          <a:lstStyle/>
          <a:p>
            <a:pPr marL="0" indent="0" algn="l">
              <a:lnSpc>
                <a:spcPts val="1650"/>
              </a:lnSpc>
              <a:buNone/>
            </a:pPr>
            <a:r>
              <a:rPr lang="en-US" sz="1350" dirty="0">
                <a:solidFill>
                  <a:srgbClr val="F7F7F8"/>
                </a:solidFill>
                <a:latin typeface="DM Sans Medium" pitchFamily="34" charset="0"/>
                <a:ea typeface="DM Sans Medium" pitchFamily="34" charset="-122"/>
                <a:cs typeface="DM Sans Medium" pitchFamily="34" charset="-120"/>
              </a:rPr>
              <a:t>Indexed Storage &amp; Encryption</a:t>
            </a:r>
            <a:endParaRPr lang="en-US" sz="1350" dirty="0"/>
          </a:p>
        </p:txBody>
      </p:sp>
      <p:sp>
        <p:nvSpPr>
          <p:cNvPr id="6" name="Text 3"/>
          <p:cNvSpPr/>
          <p:nvPr/>
        </p:nvSpPr>
        <p:spPr>
          <a:xfrm>
            <a:off x="619125" y="5996940"/>
            <a:ext cx="6555819" cy="151805"/>
          </a:xfrm>
          <a:prstGeom prst="rect">
            <a:avLst/>
          </a:prstGeom>
          <a:noFill/>
          <a:ln/>
        </p:spPr>
        <p:txBody>
          <a:bodyPr wrap="none" lIns="0" tIns="0" rIns="0" bIns="0" rtlCol="0" anchor="t"/>
          <a:lstStyle/>
          <a:p>
            <a:pPr marL="342900" indent="-342900" algn="l">
              <a:lnSpc>
                <a:spcPts val="1150"/>
              </a:lnSpc>
              <a:buSzPct val="100000"/>
              <a:buChar char="•"/>
            </a:pPr>
            <a:r>
              <a:rPr lang="en-US" sz="900" dirty="0">
                <a:solidFill>
                  <a:srgbClr val="D6D9D7"/>
                </a:solidFill>
                <a:latin typeface="Inter" pitchFamily="34" charset="0"/>
                <a:ea typeface="Inter" pitchFamily="34" charset="-122"/>
                <a:cs typeface="Inter" pitchFamily="34" charset="-120"/>
              </a:rPr>
              <a:t>All electronic health records are stored using an </a:t>
            </a:r>
            <a:r>
              <a:rPr lang="en-US" sz="900" b="1" dirty="0">
                <a:solidFill>
                  <a:srgbClr val="D6D9D7"/>
                </a:solidFill>
                <a:latin typeface="Inter" pitchFamily="34" charset="0"/>
                <a:ea typeface="Inter" pitchFamily="34" charset="-122"/>
                <a:cs typeface="Inter" pitchFamily="34" charset="-120"/>
              </a:rPr>
              <a:t>indexed file system</a:t>
            </a:r>
            <a:r>
              <a:rPr lang="en-US" sz="900" dirty="0">
                <a:solidFill>
                  <a:srgbClr val="D6D9D7"/>
                </a:solidFill>
                <a:latin typeface="Inter" pitchFamily="34" charset="0"/>
                <a:ea typeface="Inter" pitchFamily="34" charset="-122"/>
                <a:cs typeface="Inter" pitchFamily="34" charset="-120"/>
              </a:rPr>
              <a:t> for rapid retrieval and efficient organization.</a:t>
            </a:r>
            <a:endParaRPr lang="en-US" sz="900" dirty="0"/>
          </a:p>
        </p:txBody>
      </p:sp>
      <p:sp>
        <p:nvSpPr>
          <p:cNvPr id="7" name="Text 4"/>
          <p:cNvSpPr/>
          <p:nvPr/>
        </p:nvSpPr>
        <p:spPr>
          <a:xfrm>
            <a:off x="619125" y="6174819"/>
            <a:ext cx="6555819" cy="303609"/>
          </a:xfrm>
          <a:prstGeom prst="rect">
            <a:avLst/>
          </a:prstGeom>
          <a:noFill/>
          <a:ln/>
        </p:spPr>
        <p:txBody>
          <a:bodyPr wrap="square" lIns="0" tIns="0" rIns="0" bIns="0" rtlCol="0" anchor="t"/>
          <a:lstStyle/>
          <a:p>
            <a:pPr marL="342900" indent="-342900" algn="l">
              <a:lnSpc>
                <a:spcPts val="1150"/>
              </a:lnSpc>
              <a:buSzPct val="100000"/>
              <a:buChar char="•"/>
            </a:pPr>
            <a:r>
              <a:rPr lang="en-US" sz="900" dirty="0">
                <a:solidFill>
                  <a:srgbClr val="D6D9D7"/>
                </a:solidFill>
                <a:latin typeface="Inter" pitchFamily="34" charset="0"/>
                <a:ea typeface="Inter" pitchFamily="34" charset="-122"/>
                <a:cs typeface="Inter" pitchFamily="34" charset="-120"/>
              </a:rPr>
              <a:t>Each record is protected with </a:t>
            </a:r>
            <a:r>
              <a:rPr lang="en-US" sz="900" b="1" dirty="0">
                <a:solidFill>
                  <a:srgbClr val="D6D9D7"/>
                </a:solidFill>
                <a:latin typeface="Inter" pitchFamily="34" charset="0"/>
                <a:ea typeface="Inter" pitchFamily="34" charset="-122"/>
                <a:cs typeface="Inter" pitchFamily="34" charset="-120"/>
              </a:rPr>
              <a:t>robust encryption algorithms</a:t>
            </a:r>
            <a:r>
              <a:rPr lang="en-US" sz="900" dirty="0">
                <a:solidFill>
                  <a:srgbClr val="D6D9D7"/>
                </a:solidFill>
                <a:latin typeface="Inter" pitchFamily="34" charset="0"/>
                <a:ea typeface="Inter" pitchFamily="34" charset="-122"/>
                <a:cs typeface="Inter" pitchFamily="34" charset="-120"/>
              </a:rPr>
              <a:t>, ensuring that sensitive patient information remains confidential and inaccessible to unauthorized entities.</a:t>
            </a:r>
            <a:endParaRPr lang="en-US" sz="900" dirty="0"/>
          </a:p>
        </p:txBody>
      </p:sp>
      <p:pic>
        <p:nvPicPr>
          <p:cNvPr id="8" name="Image 1" descr="preencoded.png"/>
          <p:cNvPicPr>
            <a:picLocks noChangeAspect="1"/>
          </p:cNvPicPr>
          <p:nvPr/>
        </p:nvPicPr>
        <p:blipFill>
          <a:blip r:embed="rId4"/>
          <a:stretch>
            <a:fillRect/>
          </a:stretch>
        </p:blipFill>
        <p:spPr>
          <a:xfrm>
            <a:off x="7463076" y="1361361"/>
            <a:ext cx="4261247" cy="4261247"/>
          </a:xfrm>
          <a:prstGeom prst="rect">
            <a:avLst/>
          </a:prstGeom>
        </p:spPr>
      </p:pic>
      <p:sp>
        <p:nvSpPr>
          <p:cNvPr id="9" name="Text 5"/>
          <p:cNvSpPr/>
          <p:nvPr/>
        </p:nvSpPr>
        <p:spPr>
          <a:xfrm>
            <a:off x="7463076" y="5706666"/>
            <a:ext cx="2836426" cy="215622"/>
          </a:xfrm>
          <a:prstGeom prst="rect">
            <a:avLst/>
          </a:prstGeom>
          <a:noFill/>
          <a:ln/>
        </p:spPr>
        <p:txBody>
          <a:bodyPr wrap="none" lIns="0" tIns="0" rIns="0" bIns="0" rtlCol="0" anchor="t"/>
          <a:lstStyle/>
          <a:p>
            <a:pPr marL="0" indent="0" algn="l">
              <a:lnSpc>
                <a:spcPts val="1650"/>
              </a:lnSpc>
              <a:buNone/>
            </a:pPr>
            <a:r>
              <a:rPr lang="en-US" sz="1350" dirty="0">
                <a:solidFill>
                  <a:srgbClr val="F7F7F8"/>
                </a:solidFill>
                <a:latin typeface="DM Sans Medium" pitchFamily="34" charset="0"/>
                <a:ea typeface="DM Sans Medium" pitchFamily="34" charset="-122"/>
                <a:cs typeface="DM Sans Medium" pitchFamily="34" charset="-120"/>
              </a:rPr>
              <a:t>Role-Based Access Control (RBAC)</a:t>
            </a:r>
            <a:endParaRPr lang="en-US" sz="1350" dirty="0"/>
          </a:p>
        </p:txBody>
      </p:sp>
      <p:sp>
        <p:nvSpPr>
          <p:cNvPr id="10" name="Text 6"/>
          <p:cNvSpPr/>
          <p:nvPr/>
        </p:nvSpPr>
        <p:spPr>
          <a:xfrm>
            <a:off x="7463076" y="5996940"/>
            <a:ext cx="6555819" cy="151805"/>
          </a:xfrm>
          <a:prstGeom prst="rect">
            <a:avLst/>
          </a:prstGeom>
          <a:noFill/>
          <a:ln/>
        </p:spPr>
        <p:txBody>
          <a:bodyPr wrap="none" lIns="0" tIns="0" rIns="0" bIns="0" rtlCol="0" anchor="t"/>
          <a:lstStyle/>
          <a:p>
            <a:pPr marL="0" indent="0" algn="l">
              <a:lnSpc>
                <a:spcPts val="1150"/>
              </a:lnSpc>
              <a:buNone/>
            </a:pPr>
            <a:r>
              <a:rPr lang="en-US" sz="900" dirty="0">
                <a:solidFill>
                  <a:srgbClr val="D6D9D7"/>
                </a:solidFill>
                <a:latin typeface="Inter" pitchFamily="34" charset="0"/>
                <a:ea typeface="Inter" pitchFamily="34" charset="-122"/>
                <a:cs typeface="Inter" pitchFamily="34" charset="-120"/>
              </a:rPr>
              <a:t>SHOS implements a granular RBAC system to manage access permissions based on user roles within the hospital:</a:t>
            </a:r>
            <a:endParaRPr lang="en-US" sz="900" dirty="0"/>
          </a:p>
        </p:txBody>
      </p:sp>
      <p:sp>
        <p:nvSpPr>
          <p:cNvPr id="11" name="Text 7"/>
          <p:cNvSpPr/>
          <p:nvPr/>
        </p:nvSpPr>
        <p:spPr>
          <a:xfrm>
            <a:off x="7463076" y="6216015"/>
            <a:ext cx="6555819" cy="151805"/>
          </a:xfrm>
          <a:prstGeom prst="rect">
            <a:avLst/>
          </a:prstGeom>
          <a:noFill/>
          <a:ln/>
        </p:spPr>
        <p:txBody>
          <a:bodyPr wrap="none" lIns="0" tIns="0" rIns="0" bIns="0" rtlCol="0" anchor="t"/>
          <a:lstStyle/>
          <a:p>
            <a:pPr marL="342900" indent="-342900" algn="l">
              <a:lnSpc>
                <a:spcPts val="1150"/>
              </a:lnSpc>
              <a:buSzPct val="100000"/>
              <a:buChar char="•"/>
            </a:pPr>
            <a:r>
              <a:rPr lang="en-US" sz="900" b="1" dirty="0">
                <a:solidFill>
                  <a:srgbClr val="D6D9D7"/>
                </a:solidFill>
                <a:latin typeface="Inter" pitchFamily="34" charset="0"/>
                <a:ea typeface="Inter" pitchFamily="34" charset="-122"/>
                <a:cs typeface="Inter" pitchFamily="34" charset="-120"/>
              </a:rPr>
              <a:t>Doctor:</a:t>
            </a:r>
            <a:r>
              <a:rPr lang="en-US" sz="900" dirty="0">
                <a:solidFill>
                  <a:srgbClr val="D6D9D7"/>
                </a:solidFill>
                <a:latin typeface="Inter" pitchFamily="34" charset="0"/>
                <a:ea typeface="Inter" pitchFamily="34" charset="-122"/>
                <a:cs typeface="Inter" pitchFamily="34" charset="-120"/>
              </a:rPr>
              <a:t> Full read/write access to patient records, enabling comprehensive care management.</a:t>
            </a:r>
            <a:endParaRPr lang="en-US" sz="900" dirty="0"/>
          </a:p>
        </p:txBody>
      </p:sp>
      <p:sp>
        <p:nvSpPr>
          <p:cNvPr id="12" name="Text 8"/>
          <p:cNvSpPr/>
          <p:nvPr/>
        </p:nvSpPr>
        <p:spPr>
          <a:xfrm>
            <a:off x="7463076" y="6393894"/>
            <a:ext cx="6555819" cy="151805"/>
          </a:xfrm>
          <a:prstGeom prst="rect">
            <a:avLst/>
          </a:prstGeom>
          <a:noFill/>
          <a:ln/>
        </p:spPr>
        <p:txBody>
          <a:bodyPr wrap="none" lIns="0" tIns="0" rIns="0" bIns="0" rtlCol="0" anchor="t"/>
          <a:lstStyle/>
          <a:p>
            <a:pPr marL="342900" indent="-342900" algn="l">
              <a:lnSpc>
                <a:spcPts val="1150"/>
              </a:lnSpc>
              <a:buSzPct val="100000"/>
              <a:buChar char="•"/>
            </a:pPr>
            <a:r>
              <a:rPr lang="en-US" sz="900" b="1" dirty="0">
                <a:solidFill>
                  <a:srgbClr val="D6D9D7"/>
                </a:solidFill>
                <a:latin typeface="Inter" pitchFamily="34" charset="0"/>
                <a:ea typeface="Inter" pitchFamily="34" charset="-122"/>
                <a:cs typeface="Inter" pitchFamily="34" charset="-120"/>
              </a:rPr>
              <a:t>Nurse:</a:t>
            </a:r>
            <a:r>
              <a:rPr lang="en-US" sz="900" dirty="0">
                <a:solidFill>
                  <a:srgbClr val="D6D9D7"/>
                </a:solidFill>
                <a:latin typeface="Inter" pitchFamily="34" charset="0"/>
                <a:ea typeface="Inter" pitchFamily="34" charset="-122"/>
                <a:cs typeface="Inter" pitchFamily="34" charset="-120"/>
              </a:rPr>
              <a:t> Read-only access to relevant patient data for monitoring and administration of care.</a:t>
            </a:r>
            <a:endParaRPr lang="en-US" sz="900" dirty="0"/>
          </a:p>
        </p:txBody>
      </p:sp>
      <p:sp>
        <p:nvSpPr>
          <p:cNvPr id="13" name="Text 9"/>
          <p:cNvSpPr/>
          <p:nvPr/>
        </p:nvSpPr>
        <p:spPr>
          <a:xfrm>
            <a:off x="7463076" y="6571774"/>
            <a:ext cx="6555819" cy="151805"/>
          </a:xfrm>
          <a:prstGeom prst="rect">
            <a:avLst/>
          </a:prstGeom>
          <a:noFill/>
          <a:ln/>
        </p:spPr>
        <p:txBody>
          <a:bodyPr wrap="none" lIns="0" tIns="0" rIns="0" bIns="0" rtlCol="0" anchor="t"/>
          <a:lstStyle/>
          <a:p>
            <a:pPr marL="342900" indent="-342900" algn="l">
              <a:lnSpc>
                <a:spcPts val="1150"/>
              </a:lnSpc>
              <a:buSzPct val="100000"/>
              <a:buChar char="•"/>
            </a:pPr>
            <a:r>
              <a:rPr lang="en-US" sz="900" b="1" dirty="0">
                <a:solidFill>
                  <a:srgbClr val="D6D9D7"/>
                </a:solidFill>
                <a:latin typeface="Inter" pitchFamily="34" charset="0"/>
                <a:ea typeface="Inter" pitchFamily="34" charset="-122"/>
                <a:cs typeface="Inter" pitchFamily="34" charset="-120"/>
              </a:rPr>
              <a:t>Administrator:</a:t>
            </a:r>
            <a:r>
              <a:rPr lang="en-US" sz="900" dirty="0">
                <a:solidFill>
                  <a:srgbClr val="D6D9D7"/>
                </a:solidFill>
                <a:latin typeface="Inter" pitchFamily="34" charset="0"/>
                <a:ea typeface="Inter" pitchFamily="34" charset="-122"/>
                <a:cs typeface="Inter" pitchFamily="34" charset="-120"/>
              </a:rPr>
              <a:t> Full control over system configurations and user permissions, crucial for maintaining security policies.</a:t>
            </a:r>
            <a:endParaRPr lang="en-US" sz="900" dirty="0"/>
          </a:p>
        </p:txBody>
      </p:sp>
      <p:sp>
        <p:nvSpPr>
          <p:cNvPr id="14" name="Text 10"/>
          <p:cNvSpPr/>
          <p:nvPr/>
        </p:nvSpPr>
        <p:spPr>
          <a:xfrm>
            <a:off x="619125" y="6861691"/>
            <a:ext cx="1913334" cy="215622"/>
          </a:xfrm>
          <a:prstGeom prst="rect">
            <a:avLst/>
          </a:prstGeom>
          <a:noFill/>
          <a:ln/>
        </p:spPr>
        <p:txBody>
          <a:bodyPr wrap="none" lIns="0" tIns="0" rIns="0" bIns="0" rtlCol="0" anchor="t"/>
          <a:lstStyle/>
          <a:p>
            <a:pPr marL="0" indent="0" algn="l">
              <a:lnSpc>
                <a:spcPts val="1650"/>
              </a:lnSpc>
              <a:buNone/>
            </a:pPr>
            <a:r>
              <a:rPr lang="en-US" sz="1350" dirty="0">
                <a:solidFill>
                  <a:srgbClr val="F7F7F8"/>
                </a:solidFill>
                <a:latin typeface="DM Sans Medium" pitchFamily="34" charset="0"/>
                <a:ea typeface="DM Sans Medium" pitchFamily="34" charset="-122"/>
                <a:cs typeface="DM Sans Medium" pitchFamily="34" charset="-120"/>
              </a:rPr>
              <a:t>File Operation Example:</a:t>
            </a:r>
            <a:endParaRPr lang="en-US" sz="1350" dirty="0"/>
          </a:p>
        </p:txBody>
      </p:sp>
      <p:sp>
        <p:nvSpPr>
          <p:cNvPr id="15" name="Text 11"/>
          <p:cNvSpPr/>
          <p:nvPr/>
        </p:nvSpPr>
        <p:spPr>
          <a:xfrm>
            <a:off x="619125" y="7189351"/>
            <a:ext cx="13392150" cy="151805"/>
          </a:xfrm>
          <a:prstGeom prst="rect">
            <a:avLst/>
          </a:prstGeom>
          <a:noFill/>
          <a:ln/>
        </p:spPr>
        <p:txBody>
          <a:bodyPr wrap="none" lIns="0" tIns="0" rIns="0" bIns="0" rtlCol="0" anchor="t"/>
          <a:lstStyle/>
          <a:p>
            <a:pPr marL="342900" indent="-342900" algn="l">
              <a:lnSpc>
                <a:spcPts val="1150"/>
              </a:lnSpc>
              <a:buSzPct val="100000"/>
              <a:buChar char="•"/>
            </a:pPr>
            <a:r>
              <a:rPr lang="en-US" sz="900" dirty="0">
                <a:solidFill>
                  <a:srgbClr val="D6D9D7"/>
                </a:solidFill>
                <a:latin typeface="Inter" pitchFamily="34" charset="0"/>
                <a:ea typeface="Inter" pitchFamily="34" charset="-122"/>
                <a:cs typeface="Inter" pitchFamily="34" charset="-120"/>
              </a:rPr>
              <a:t>A doctor successfully </a:t>
            </a:r>
            <a:r>
              <a:rPr lang="en-US" sz="900" b="1" dirty="0">
                <a:solidFill>
                  <a:srgbClr val="D6D9D7"/>
                </a:solidFill>
                <a:latin typeface="Inter" pitchFamily="34" charset="0"/>
                <a:ea typeface="Inter" pitchFamily="34" charset="-122"/>
                <a:cs typeface="Inter" pitchFamily="34" charset="-120"/>
              </a:rPr>
              <a:t>creates Patient_001_Cardiac.ehr</a:t>
            </a:r>
            <a:r>
              <a:rPr lang="en-US" sz="900" dirty="0">
                <a:solidFill>
                  <a:srgbClr val="D6D9D7"/>
                </a:solidFill>
                <a:latin typeface="Inter" pitchFamily="34" charset="0"/>
                <a:ea typeface="Inter" pitchFamily="34" charset="-122"/>
                <a:cs typeface="Inter" pitchFamily="34" charset="-120"/>
              </a:rPr>
              <a:t>, documenting a new patient's cardiac condition.</a:t>
            </a:r>
            <a:endParaRPr lang="en-US" sz="900" dirty="0"/>
          </a:p>
        </p:txBody>
      </p:sp>
      <p:sp>
        <p:nvSpPr>
          <p:cNvPr id="16" name="Text 12"/>
          <p:cNvSpPr/>
          <p:nvPr/>
        </p:nvSpPr>
        <p:spPr>
          <a:xfrm>
            <a:off x="619125" y="7367230"/>
            <a:ext cx="13392150" cy="151805"/>
          </a:xfrm>
          <a:prstGeom prst="rect">
            <a:avLst/>
          </a:prstGeom>
          <a:noFill/>
          <a:ln/>
        </p:spPr>
        <p:txBody>
          <a:bodyPr wrap="none" lIns="0" tIns="0" rIns="0" bIns="0" rtlCol="0" anchor="t"/>
          <a:lstStyle/>
          <a:p>
            <a:pPr marL="342900" indent="-342900" algn="l">
              <a:lnSpc>
                <a:spcPts val="1150"/>
              </a:lnSpc>
              <a:buSzPct val="100000"/>
              <a:buChar char="•"/>
            </a:pPr>
            <a:r>
              <a:rPr lang="en-US" sz="900" dirty="0">
                <a:solidFill>
                  <a:srgbClr val="D6D9D7"/>
                </a:solidFill>
                <a:latin typeface="Inter" pitchFamily="34" charset="0"/>
                <a:ea typeface="Inter" pitchFamily="34" charset="-122"/>
                <a:cs typeface="Inter" pitchFamily="34" charset="-120"/>
              </a:rPr>
              <a:t>A nurse attempts an </a:t>
            </a:r>
            <a:r>
              <a:rPr lang="en-US" sz="900" b="1" dirty="0">
                <a:solidFill>
                  <a:srgbClr val="D6D9D7"/>
                </a:solidFill>
                <a:latin typeface="Inter" pitchFamily="34" charset="0"/>
                <a:ea typeface="Inter" pitchFamily="34" charset="-122"/>
                <a:cs typeface="Inter" pitchFamily="34" charset="-120"/>
              </a:rPr>
              <a:t>unauthorized modification</a:t>
            </a:r>
            <a:r>
              <a:rPr lang="en-US" sz="900" dirty="0">
                <a:solidFill>
                  <a:srgbClr val="D6D9D7"/>
                </a:solidFill>
                <a:latin typeface="Inter" pitchFamily="34" charset="0"/>
                <a:ea typeface="Inter" pitchFamily="34" charset="-122"/>
                <a:cs typeface="Inter" pitchFamily="34" charset="-120"/>
              </a:rPr>
              <a:t> to Patient_001_Cardiac.ehr, but the system denies access, upholding RBAC policies.</a:t>
            </a:r>
            <a:endParaRPr lang="en-US" sz="900" dirty="0"/>
          </a:p>
        </p:txBody>
      </p:sp>
      <p:sp>
        <p:nvSpPr>
          <p:cNvPr id="17" name="Text 13"/>
          <p:cNvSpPr/>
          <p:nvPr/>
        </p:nvSpPr>
        <p:spPr>
          <a:xfrm>
            <a:off x="619125" y="7545110"/>
            <a:ext cx="13392150" cy="151805"/>
          </a:xfrm>
          <a:prstGeom prst="rect">
            <a:avLst/>
          </a:prstGeom>
          <a:noFill/>
          <a:ln/>
        </p:spPr>
        <p:txBody>
          <a:bodyPr wrap="none" lIns="0" tIns="0" rIns="0" bIns="0" rtlCol="0" anchor="t"/>
          <a:lstStyle/>
          <a:p>
            <a:pPr marL="342900" indent="-342900" algn="l">
              <a:lnSpc>
                <a:spcPts val="1150"/>
              </a:lnSpc>
              <a:buSzPct val="100000"/>
              <a:buChar char="•"/>
            </a:pPr>
            <a:r>
              <a:rPr lang="en-US" sz="900" dirty="0">
                <a:solidFill>
                  <a:srgbClr val="D6D9D7"/>
                </a:solidFill>
                <a:latin typeface="Inter" pitchFamily="34" charset="0"/>
                <a:ea typeface="Inter" pitchFamily="34" charset="-122"/>
                <a:cs typeface="Inter" pitchFamily="34" charset="-120"/>
              </a:rPr>
              <a:t>All such unauthorized access attempts are meticulously </a:t>
            </a:r>
            <a:r>
              <a:rPr lang="en-US" sz="900" b="1" dirty="0">
                <a:solidFill>
                  <a:srgbClr val="D6D9D7"/>
                </a:solidFill>
                <a:latin typeface="Inter" pitchFamily="34" charset="0"/>
                <a:ea typeface="Inter" pitchFamily="34" charset="-122"/>
                <a:cs typeface="Inter" pitchFamily="34" charset="-120"/>
              </a:rPr>
              <a:t>recorded in security logs</a:t>
            </a:r>
            <a:r>
              <a:rPr lang="en-US" sz="900" dirty="0">
                <a:solidFill>
                  <a:srgbClr val="D6D9D7"/>
                </a:solidFill>
                <a:latin typeface="Inter" pitchFamily="34" charset="0"/>
                <a:ea typeface="Inter" pitchFamily="34" charset="-122"/>
                <a:cs typeface="Inter" pitchFamily="34" charset="-120"/>
              </a:rPr>
              <a:t>, providing an audit trail for compliance and incident response.</a:t>
            </a:r>
            <a:endParaRPr lang="en-US" sz="900" dirty="0"/>
          </a:p>
        </p:txBody>
      </p:sp>
      <p:sp>
        <p:nvSpPr>
          <p:cNvPr id="18" name="Rectangle 17">
            <a:extLst>
              <a:ext uri="{FF2B5EF4-FFF2-40B4-BE49-F238E27FC236}">
                <a16:creationId xmlns:a16="http://schemas.microsoft.com/office/drawing/2014/main" id="{89667ECE-45E0-6039-988B-12891E0B66B5}"/>
              </a:ext>
            </a:extLst>
          </p:cNvPr>
          <p:cNvSpPr/>
          <p:nvPr/>
        </p:nvSpPr>
        <p:spPr>
          <a:xfrm>
            <a:off x="12710160" y="7543062"/>
            <a:ext cx="1920240" cy="658368"/>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317433"/>
            <a:ext cx="7064573" cy="460772"/>
          </a:xfrm>
          <a:prstGeom prst="rect">
            <a:avLst/>
          </a:prstGeom>
          <a:noFill/>
          <a:ln/>
        </p:spPr>
        <p:txBody>
          <a:bodyPr wrap="none" lIns="0" tIns="0" rIns="0" bIns="0" rtlCol="0" anchor="t"/>
          <a:lstStyle/>
          <a:p>
            <a:pPr marL="0" indent="0" algn="l">
              <a:lnSpc>
                <a:spcPts val="3600"/>
              </a:lnSpc>
              <a:buNone/>
            </a:pPr>
            <a:r>
              <a:rPr lang="en-US" sz="2900" dirty="0">
                <a:solidFill>
                  <a:srgbClr val="F7F7F8"/>
                </a:solidFill>
                <a:latin typeface="DM Sans Medium" pitchFamily="34" charset="0"/>
                <a:ea typeface="DM Sans Medium" pitchFamily="34" charset="-122"/>
                <a:cs typeface="DM Sans Medium" pitchFamily="34" charset="-120"/>
              </a:rPr>
              <a:t>Disk Scheduling &amp; Monitoring Dashboard</a:t>
            </a:r>
            <a:endParaRPr lang="en-US" sz="2900" dirty="0"/>
          </a:p>
        </p:txBody>
      </p:sp>
      <p:sp>
        <p:nvSpPr>
          <p:cNvPr id="3" name="Text 1"/>
          <p:cNvSpPr/>
          <p:nvPr/>
        </p:nvSpPr>
        <p:spPr>
          <a:xfrm>
            <a:off x="793790" y="2969776"/>
            <a:ext cx="13042821" cy="194548"/>
          </a:xfrm>
          <a:prstGeom prst="rect">
            <a:avLst/>
          </a:prstGeom>
          <a:noFill/>
          <a:ln/>
        </p:spPr>
        <p:txBody>
          <a:bodyPr wrap="non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SHOS optimizes physical resource utilization through intelligent disk scheduling and provides a comprehensive monitoring dashboard for real-time operational oversight.</a:t>
            </a:r>
            <a:endParaRPr lang="en-US" sz="1150" dirty="0"/>
          </a:p>
        </p:txBody>
      </p:sp>
      <p:sp>
        <p:nvSpPr>
          <p:cNvPr id="4" name="Shape 2"/>
          <p:cNvSpPr/>
          <p:nvPr/>
        </p:nvSpPr>
        <p:spPr>
          <a:xfrm>
            <a:off x="793790" y="3272076"/>
            <a:ext cx="6473547" cy="2640092"/>
          </a:xfrm>
          <a:prstGeom prst="roundRect">
            <a:avLst>
              <a:gd name="adj" fmla="val 838"/>
            </a:avLst>
          </a:prstGeom>
          <a:solidFill>
            <a:srgbClr val="4C5052"/>
          </a:solidFill>
          <a:ln/>
        </p:spPr>
      </p:sp>
      <p:sp>
        <p:nvSpPr>
          <p:cNvPr id="5" name="Shape 3"/>
          <p:cNvSpPr/>
          <p:nvPr/>
        </p:nvSpPr>
        <p:spPr>
          <a:xfrm>
            <a:off x="941189" y="3419475"/>
            <a:ext cx="442198" cy="442198"/>
          </a:xfrm>
          <a:prstGeom prst="roundRect">
            <a:avLst>
              <a:gd name="adj" fmla="val 20676452"/>
            </a:avLst>
          </a:prstGeom>
          <a:solidFill>
            <a:srgbClr val="AC9EF5"/>
          </a:solidFill>
          <a:ln/>
        </p:spPr>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62752" y="3541038"/>
            <a:ext cx="198953" cy="198953"/>
          </a:xfrm>
          <a:prstGeom prst="rect">
            <a:avLst/>
          </a:prstGeom>
        </p:spPr>
      </p:pic>
      <p:sp>
        <p:nvSpPr>
          <p:cNvPr id="7" name="Text 4"/>
          <p:cNvSpPr/>
          <p:nvPr/>
        </p:nvSpPr>
        <p:spPr>
          <a:xfrm>
            <a:off x="941189" y="3957399"/>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Disk Scheduling</a:t>
            </a:r>
            <a:endParaRPr lang="en-US" sz="1450" dirty="0"/>
          </a:p>
        </p:txBody>
      </p:sp>
      <p:sp>
        <p:nvSpPr>
          <p:cNvPr id="8" name="Text 5"/>
          <p:cNvSpPr/>
          <p:nvPr/>
        </p:nvSpPr>
        <p:spPr>
          <a:xfrm>
            <a:off x="941189" y="4245173"/>
            <a:ext cx="6178748" cy="972741"/>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Disk I/O operations, representing hospital equipment like X-ray, MRI, and CT scanners, are managed using a </a:t>
            </a:r>
            <a:r>
              <a:rPr lang="en-US" sz="1150" b="1" dirty="0">
                <a:solidFill>
                  <a:srgbClr val="D6D9D7"/>
                </a:solidFill>
                <a:latin typeface="Inter" pitchFamily="34" charset="0"/>
                <a:ea typeface="Inter" pitchFamily="34" charset="-122"/>
                <a:cs typeface="Inter" pitchFamily="34" charset="-120"/>
              </a:rPr>
              <a:t>First-Come, First-Served (FCFS)</a:t>
            </a:r>
            <a:r>
              <a:rPr lang="en-US" sz="1150" dirty="0">
                <a:solidFill>
                  <a:srgbClr val="D6D9D7"/>
                </a:solidFill>
                <a:latin typeface="Inter" pitchFamily="34" charset="0"/>
                <a:ea typeface="Inter" pitchFamily="34" charset="-122"/>
                <a:cs typeface="Inter" pitchFamily="34" charset="-120"/>
              </a:rPr>
              <a:t> algorithm. This simple yet effective approach processes tasks in their arrival order, ensuring fairness. The total seek time for all equipment operations is continuously calculated to optimize performance.</a:t>
            </a:r>
            <a:endParaRPr lang="en-US" sz="1150" dirty="0"/>
          </a:p>
        </p:txBody>
      </p:sp>
      <p:sp>
        <p:nvSpPr>
          <p:cNvPr id="9" name="Shape 6"/>
          <p:cNvSpPr/>
          <p:nvPr/>
        </p:nvSpPr>
        <p:spPr>
          <a:xfrm>
            <a:off x="7363063" y="3272076"/>
            <a:ext cx="6473547" cy="2640092"/>
          </a:xfrm>
          <a:prstGeom prst="roundRect">
            <a:avLst>
              <a:gd name="adj" fmla="val 838"/>
            </a:avLst>
          </a:prstGeom>
          <a:solidFill>
            <a:srgbClr val="4C5052"/>
          </a:solidFill>
          <a:ln/>
        </p:spPr>
      </p:sp>
      <p:sp>
        <p:nvSpPr>
          <p:cNvPr id="10" name="Shape 7"/>
          <p:cNvSpPr/>
          <p:nvPr/>
        </p:nvSpPr>
        <p:spPr>
          <a:xfrm>
            <a:off x="7510462" y="3419475"/>
            <a:ext cx="442198" cy="442198"/>
          </a:xfrm>
          <a:prstGeom prst="roundRect">
            <a:avLst>
              <a:gd name="adj" fmla="val 20676452"/>
            </a:avLst>
          </a:prstGeom>
          <a:solidFill>
            <a:srgbClr val="AC9EF5"/>
          </a:solidFill>
          <a:ln/>
        </p:spPr>
      </p:sp>
      <p:pic>
        <p:nvPicPr>
          <p:cNvPr id="11"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632025" y="3541038"/>
            <a:ext cx="198953" cy="198953"/>
          </a:xfrm>
          <a:prstGeom prst="rect">
            <a:avLst/>
          </a:prstGeom>
        </p:spPr>
      </p:pic>
      <p:sp>
        <p:nvSpPr>
          <p:cNvPr id="12" name="Text 8"/>
          <p:cNvSpPr/>
          <p:nvPr/>
        </p:nvSpPr>
        <p:spPr>
          <a:xfrm>
            <a:off x="7510462" y="3957399"/>
            <a:ext cx="1928336"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Monitoring Dashboard</a:t>
            </a:r>
            <a:endParaRPr lang="en-US" sz="1450" dirty="0"/>
          </a:p>
        </p:txBody>
      </p:sp>
      <p:sp>
        <p:nvSpPr>
          <p:cNvPr id="13" name="Text 9"/>
          <p:cNvSpPr/>
          <p:nvPr/>
        </p:nvSpPr>
        <p:spPr>
          <a:xfrm>
            <a:off x="7510462" y="4245173"/>
            <a:ext cx="6178748" cy="389096"/>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The SHOS dashboard offers a real-time, holistic view of the system's health and resource usage:</a:t>
            </a:r>
            <a:endParaRPr lang="en-US" sz="1150" dirty="0"/>
          </a:p>
        </p:txBody>
      </p:sp>
      <p:sp>
        <p:nvSpPr>
          <p:cNvPr id="14" name="Text 10"/>
          <p:cNvSpPr/>
          <p:nvPr/>
        </p:nvSpPr>
        <p:spPr>
          <a:xfrm>
            <a:off x="7510462" y="4691658"/>
            <a:ext cx="6178748" cy="194548"/>
          </a:xfrm>
          <a:prstGeom prst="rect">
            <a:avLst/>
          </a:prstGeom>
          <a:noFill/>
          <a:ln/>
        </p:spPr>
        <p:txBody>
          <a:bodyPr wrap="non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CPU Tasks:</a:t>
            </a:r>
            <a:r>
              <a:rPr lang="en-US" sz="1150" dirty="0">
                <a:solidFill>
                  <a:srgbClr val="D6D9D7"/>
                </a:solidFill>
                <a:latin typeface="Inter" pitchFamily="34" charset="0"/>
                <a:ea typeface="Inter" pitchFamily="34" charset="-122"/>
                <a:cs typeface="Inter" pitchFamily="34" charset="-120"/>
              </a:rPr>
              <a:t> Visualizes the execution of both high-priority and routine tasks.</a:t>
            </a:r>
            <a:endParaRPr lang="en-US" sz="1150" dirty="0"/>
          </a:p>
        </p:txBody>
      </p:sp>
      <p:sp>
        <p:nvSpPr>
          <p:cNvPr id="15" name="Text 11"/>
          <p:cNvSpPr/>
          <p:nvPr/>
        </p:nvSpPr>
        <p:spPr>
          <a:xfrm>
            <a:off x="7510462" y="4919663"/>
            <a:ext cx="6178748" cy="389096"/>
          </a:xfrm>
          <a:prstGeom prst="rect">
            <a:avLst/>
          </a:prstGeom>
          <a:noFill/>
          <a:ln/>
        </p:spPr>
        <p:txBody>
          <a:bodyPr wrap="squar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Memory Usage:</a:t>
            </a:r>
            <a:r>
              <a:rPr lang="en-US" sz="1150" dirty="0">
                <a:solidFill>
                  <a:srgbClr val="D6D9D7"/>
                </a:solidFill>
                <a:latin typeface="Inter" pitchFamily="34" charset="0"/>
                <a:ea typeface="Inter" pitchFamily="34" charset="-122"/>
                <a:cs typeface="Inter" pitchFamily="34" charset="-120"/>
              </a:rPr>
              <a:t> Displays memory partitions, page hits, and page faults for efficient resource tracking.</a:t>
            </a:r>
            <a:endParaRPr lang="en-US" sz="1150" dirty="0"/>
          </a:p>
        </p:txBody>
      </p:sp>
      <p:sp>
        <p:nvSpPr>
          <p:cNvPr id="16" name="Text 12"/>
          <p:cNvSpPr/>
          <p:nvPr/>
        </p:nvSpPr>
        <p:spPr>
          <a:xfrm>
            <a:off x="7510462" y="5342215"/>
            <a:ext cx="6178748" cy="194548"/>
          </a:xfrm>
          <a:prstGeom prst="rect">
            <a:avLst/>
          </a:prstGeom>
          <a:noFill/>
          <a:ln/>
        </p:spPr>
        <p:txBody>
          <a:bodyPr wrap="non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FileVault:</a:t>
            </a:r>
            <a:r>
              <a:rPr lang="en-US" sz="1150" dirty="0">
                <a:solidFill>
                  <a:srgbClr val="D6D9D7"/>
                </a:solidFill>
                <a:latin typeface="Inter" pitchFamily="34" charset="0"/>
                <a:ea typeface="Inter" pitchFamily="34" charset="-122"/>
                <a:cs typeface="Inter" pitchFamily="34" charset="-120"/>
              </a:rPr>
              <a:t> Provides logs of secure storage access and any unauthorized attempts.</a:t>
            </a:r>
            <a:endParaRPr lang="en-US" sz="1150" dirty="0"/>
          </a:p>
        </p:txBody>
      </p:sp>
      <p:sp>
        <p:nvSpPr>
          <p:cNvPr id="17" name="Text 13"/>
          <p:cNvSpPr/>
          <p:nvPr/>
        </p:nvSpPr>
        <p:spPr>
          <a:xfrm>
            <a:off x="7510462" y="5570220"/>
            <a:ext cx="6178748" cy="194548"/>
          </a:xfrm>
          <a:prstGeom prst="rect">
            <a:avLst/>
          </a:prstGeom>
          <a:noFill/>
          <a:ln/>
        </p:spPr>
        <p:txBody>
          <a:bodyPr wrap="none" lIns="0" tIns="0" rIns="0" bIns="0" rtlCol="0" anchor="t"/>
          <a:lstStyle/>
          <a:p>
            <a:pPr marL="342900" indent="-342900" algn="l">
              <a:lnSpc>
                <a:spcPts val="1500"/>
              </a:lnSpc>
              <a:buSzPct val="100000"/>
              <a:buChar char="•"/>
            </a:pPr>
            <a:r>
              <a:rPr lang="en-US" sz="1150" b="1" dirty="0">
                <a:solidFill>
                  <a:srgbClr val="D6D9D7"/>
                </a:solidFill>
                <a:latin typeface="Inter" pitchFamily="34" charset="0"/>
                <a:ea typeface="Inter" pitchFamily="34" charset="-122"/>
                <a:cs typeface="Inter" pitchFamily="34" charset="-120"/>
              </a:rPr>
              <a:t>Disk:</a:t>
            </a:r>
            <a:r>
              <a:rPr lang="en-US" sz="1150" dirty="0">
                <a:solidFill>
                  <a:srgbClr val="D6D9D7"/>
                </a:solidFill>
                <a:latin typeface="Inter" pitchFamily="34" charset="0"/>
                <a:ea typeface="Inter" pitchFamily="34" charset="-122"/>
                <a:cs typeface="Inter" pitchFamily="34" charset="-120"/>
              </a:rPr>
              <a:t> Monitors head movement and total seek time for optimal equipment operation.</a:t>
            </a:r>
            <a:endParaRPr lang="en-US" sz="1150" dirty="0"/>
          </a:p>
        </p:txBody>
      </p:sp>
      <p:sp>
        <p:nvSpPr>
          <p:cNvPr id="18" name="Rectangle 17">
            <a:extLst>
              <a:ext uri="{FF2B5EF4-FFF2-40B4-BE49-F238E27FC236}">
                <a16:creationId xmlns:a16="http://schemas.microsoft.com/office/drawing/2014/main" id="{0516061F-7FEE-C32D-BF0E-399C3A7529A6}"/>
              </a:ext>
            </a:extLst>
          </p:cNvPr>
          <p:cNvSpPr/>
          <p:nvPr/>
        </p:nvSpPr>
        <p:spPr>
          <a:xfrm>
            <a:off x="12710160" y="7543062"/>
            <a:ext cx="1920240" cy="658368"/>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056567"/>
            <a:ext cx="7304842" cy="460772"/>
          </a:xfrm>
          <a:prstGeom prst="rect">
            <a:avLst/>
          </a:prstGeom>
          <a:noFill/>
          <a:ln/>
        </p:spPr>
        <p:txBody>
          <a:bodyPr wrap="none" lIns="0" tIns="0" rIns="0" bIns="0" rtlCol="0" anchor="t"/>
          <a:lstStyle/>
          <a:p>
            <a:pPr marL="0" indent="0" algn="l">
              <a:lnSpc>
                <a:spcPts val="3600"/>
              </a:lnSpc>
              <a:buNone/>
            </a:pPr>
            <a:r>
              <a:rPr lang="en-US" sz="2900" dirty="0">
                <a:solidFill>
                  <a:srgbClr val="F7F7F8"/>
                </a:solidFill>
                <a:latin typeface="DM Sans Medium" pitchFamily="34" charset="0"/>
                <a:ea typeface="DM Sans Medium" pitchFamily="34" charset="-122"/>
                <a:cs typeface="DM Sans Medium" pitchFamily="34" charset="-120"/>
              </a:rPr>
              <a:t>SHOS: Revolutionizing Hospital Operations</a:t>
            </a:r>
            <a:endParaRPr lang="en-US" sz="2900" dirty="0"/>
          </a:p>
        </p:txBody>
      </p:sp>
      <p:sp>
        <p:nvSpPr>
          <p:cNvPr id="3" name="Text 1"/>
          <p:cNvSpPr/>
          <p:nvPr/>
        </p:nvSpPr>
        <p:spPr>
          <a:xfrm>
            <a:off x="793790" y="2708910"/>
            <a:ext cx="13042821" cy="389096"/>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The Smart Hospital Operating Subsystem (SHOS) is a robust framework designed to address the unique complexities of healthcare environments, ensuring efficient, secure, and life-critical operations.</a:t>
            </a:r>
            <a:endParaRPr lang="en-US" sz="1150" dirty="0"/>
          </a:p>
        </p:txBody>
      </p:sp>
      <p:sp>
        <p:nvSpPr>
          <p:cNvPr id="4" name="Text 2"/>
          <p:cNvSpPr/>
          <p:nvPr/>
        </p:nvSpPr>
        <p:spPr>
          <a:xfrm>
            <a:off x="3988594" y="3288149"/>
            <a:ext cx="1842968" cy="230386"/>
          </a:xfrm>
          <a:prstGeom prst="rect">
            <a:avLst/>
          </a:prstGeom>
          <a:noFill/>
          <a:ln/>
        </p:spPr>
        <p:txBody>
          <a:bodyPr wrap="none" lIns="0" tIns="0" rIns="0" bIns="0" rtlCol="0" anchor="t"/>
          <a:lstStyle/>
          <a:p>
            <a:pPr marL="0" indent="0" algn="r">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Task Prioritization</a:t>
            </a:r>
            <a:endParaRPr lang="en-US" sz="1450" dirty="0"/>
          </a:p>
        </p:txBody>
      </p:sp>
      <p:sp>
        <p:nvSpPr>
          <p:cNvPr id="5" name="Text 3"/>
          <p:cNvSpPr/>
          <p:nvPr/>
        </p:nvSpPr>
        <p:spPr>
          <a:xfrm>
            <a:off x="793790" y="3575923"/>
            <a:ext cx="5037773" cy="389096"/>
          </a:xfrm>
          <a:prstGeom prst="rect">
            <a:avLst/>
          </a:prstGeom>
          <a:noFill/>
          <a:ln/>
        </p:spPr>
        <p:txBody>
          <a:bodyPr wrap="square" lIns="0" tIns="0" rIns="0" bIns="0" rtlCol="0" anchor="t"/>
          <a:lstStyle/>
          <a:p>
            <a:pPr marL="0" indent="0" algn="r">
              <a:lnSpc>
                <a:spcPts val="1500"/>
              </a:lnSpc>
              <a:buNone/>
            </a:pPr>
            <a:r>
              <a:rPr lang="en-US" sz="1150" dirty="0">
                <a:solidFill>
                  <a:srgbClr val="D6D9D7"/>
                </a:solidFill>
                <a:latin typeface="Inter" pitchFamily="34" charset="0"/>
                <a:ea typeface="Inter" pitchFamily="34" charset="-122"/>
                <a:cs typeface="Inter" pitchFamily="34" charset="-120"/>
              </a:rPr>
              <a:t>Prioritizes critical medical tasks while preventing starvation of routine administrative functions.</a:t>
            </a:r>
            <a:endParaRPr lang="en-US" sz="1150" dirty="0"/>
          </a:p>
        </p:txBody>
      </p:sp>
      <p:pic>
        <p:nvPicPr>
          <p:cNvPr id="6" name="Image 0" descr="preencoded.png"/>
          <p:cNvPicPr>
            <a:picLocks noChangeAspect="1"/>
          </p:cNvPicPr>
          <p:nvPr/>
        </p:nvPicPr>
        <p:blipFill>
          <a:blip r:embed="rId3"/>
          <a:stretch>
            <a:fillRect/>
          </a:stretch>
        </p:blipFill>
        <p:spPr>
          <a:xfrm>
            <a:off x="5831562" y="3205758"/>
            <a:ext cx="2967157" cy="2967157"/>
          </a:xfrm>
          <a:prstGeom prst="rect">
            <a:avLst/>
          </a:prstGeom>
        </p:spPr>
      </p:pic>
      <p:pic>
        <p:nvPicPr>
          <p:cNvPr id="7"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29365" y="3923883"/>
            <a:ext cx="207288" cy="207288"/>
          </a:xfrm>
          <a:prstGeom prst="rect">
            <a:avLst/>
          </a:prstGeom>
        </p:spPr>
      </p:pic>
      <p:sp>
        <p:nvSpPr>
          <p:cNvPr id="8" name="Text 4"/>
          <p:cNvSpPr/>
          <p:nvPr/>
        </p:nvSpPr>
        <p:spPr>
          <a:xfrm>
            <a:off x="8798719" y="3288149"/>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Efficient Memory</a:t>
            </a:r>
            <a:endParaRPr lang="en-US" sz="1450" dirty="0"/>
          </a:p>
        </p:txBody>
      </p:sp>
      <p:sp>
        <p:nvSpPr>
          <p:cNvPr id="9" name="Text 5"/>
          <p:cNvSpPr/>
          <p:nvPr/>
        </p:nvSpPr>
        <p:spPr>
          <a:xfrm>
            <a:off x="8798719" y="3575923"/>
            <a:ext cx="5037892" cy="389096"/>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Allocates memory efficiently using paging, optimizing resource utilization and data access.</a:t>
            </a:r>
            <a:endParaRPr lang="en-US" sz="1150" dirty="0"/>
          </a:p>
        </p:txBody>
      </p:sp>
      <p:pic>
        <p:nvPicPr>
          <p:cNvPr id="10" name="Image 2" descr="preencoded.png"/>
          <p:cNvPicPr>
            <a:picLocks noChangeAspect="1"/>
          </p:cNvPicPr>
          <p:nvPr/>
        </p:nvPicPr>
        <p:blipFill>
          <a:blip r:embed="rId6"/>
          <a:stretch>
            <a:fillRect/>
          </a:stretch>
        </p:blipFill>
        <p:spPr>
          <a:xfrm>
            <a:off x="5831562" y="3205758"/>
            <a:ext cx="2967157" cy="2967157"/>
          </a:xfrm>
          <a:prstGeom prst="rect">
            <a:avLst/>
          </a:prstGeom>
        </p:spPr>
      </p:pic>
      <p:pic>
        <p:nvPicPr>
          <p:cNvPr id="11" name="Image 3"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593509" y="3923883"/>
            <a:ext cx="207288" cy="207288"/>
          </a:xfrm>
          <a:prstGeom prst="rect">
            <a:avLst/>
          </a:prstGeom>
        </p:spPr>
      </p:pic>
      <p:sp>
        <p:nvSpPr>
          <p:cNvPr id="12" name="Text 6"/>
          <p:cNvSpPr/>
          <p:nvPr/>
        </p:nvSpPr>
        <p:spPr>
          <a:xfrm>
            <a:off x="9093518" y="4350901"/>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Secure Records</a:t>
            </a:r>
            <a:endParaRPr lang="en-US" sz="1450" dirty="0"/>
          </a:p>
        </p:txBody>
      </p:sp>
      <p:sp>
        <p:nvSpPr>
          <p:cNvPr id="13" name="Text 7"/>
          <p:cNvSpPr/>
          <p:nvPr/>
        </p:nvSpPr>
        <p:spPr>
          <a:xfrm>
            <a:off x="9093518" y="4638675"/>
            <a:ext cx="4743093" cy="389096"/>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Secures patient records with encryption and Role-Based Access Control (RBAC).</a:t>
            </a:r>
            <a:endParaRPr lang="en-US" sz="1150" dirty="0"/>
          </a:p>
        </p:txBody>
      </p:sp>
      <p:pic>
        <p:nvPicPr>
          <p:cNvPr id="14" name="Image 4" descr="preencoded.png"/>
          <p:cNvPicPr>
            <a:picLocks noChangeAspect="1"/>
          </p:cNvPicPr>
          <p:nvPr/>
        </p:nvPicPr>
        <p:blipFill>
          <a:blip r:embed="rId9"/>
          <a:stretch>
            <a:fillRect/>
          </a:stretch>
        </p:blipFill>
        <p:spPr>
          <a:xfrm>
            <a:off x="5831562" y="3205758"/>
            <a:ext cx="2967157" cy="2967157"/>
          </a:xfrm>
          <a:prstGeom prst="rect">
            <a:avLst/>
          </a:prstGeom>
        </p:spPr>
      </p:pic>
      <p:pic>
        <p:nvPicPr>
          <p:cNvPr id="15" name="Image 5" descr="preencoded.png"/>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7975461" y="4585514"/>
            <a:ext cx="207288" cy="207288"/>
          </a:xfrm>
          <a:prstGeom prst="rect">
            <a:avLst/>
          </a:prstGeom>
        </p:spPr>
      </p:pic>
      <p:sp>
        <p:nvSpPr>
          <p:cNvPr id="16" name="Text 8"/>
          <p:cNvSpPr/>
          <p:nvPr/>
        </p:nvSpPr>
        <p:spPr>
          <a:xfrm>
            <a:off x="8798719" y="5413653"/>
            <a:ext cx="1842968" cy="230386"/>
          </a:xfrm>
          <a:prstGeom prst="rect">
            <a:avLst/>
          </a:prstGeom>
          <a:noFill/>
          <a:ln/>
        </p:spPr>
        <p:txBody>
          <a:bodyPr wrap="none" lIns="0" tIns="0" rIns="0" bIns="0" rtlCol="0" anchor="t"/>
          <a:lstStyle/>
          <a:p>
            <a:pPr marL="0" indent="0" algn="l">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System Monitoring</a:t>
            </a:r>
            <a:endParaRPr lang="en-US" sz="1450" dirty="0"/>
          </a:p>
        </p:txBody>
      </p:sp>
      <p:sp>
        <p:nvSpPr>
          <p:cNvPr id="17" name="Text 9"/>
          <p:cNvSpPr/>
          <p:nvPr/>
        </p:nvSpPr>
        <p:spPr>
          <a:xfrm>
            <a:off x="8798719" y="5701427"/>
            <a:ext cx="5037892" cy="389096"/>
          </a:xfrm>
          <a:prstGeom prst="rect">
            <a:avLst/>
          </a:prstGeom>
          <a:noFill/>
          <a:ln/>
        </p:spPr>
        <p:txBody>
          <a:bodyPr wrap="square" lIns="0" tIns="0" rIns="0" bIns="0" rtlCol="0" anchor="t"/>
          <a:lstStyle/>
          <a:p>
            <a:pPr marL="0" indent="0" algn="l">
              <a:lnSpc>
                <a:spcPts val="1500"/>
              </a:lnSpc>
              <a:buNone/>
            </a:pPr>
            <a:r>
              <a:rPr lang="en-US" sz="1150" dirty="0">
                <a:solidFill>
                  <a:srgbClr val="D6D9D7"/>
                </a:solidFill>
                <a:latin typeface="Inter" pitchFamily="34" charset="0"/>
                <a:ea typeface="Inter" pitchFamily="34" charset="-122"/>
                <a:cs typeface="Inter" pitchFamily="34" charset="-120"/>
              </a:rPr>
              <a:t>Offers comprehensive monitoring of CPU, memory, FileVault, and disk usage.</a:t>
            </a:r>
            <a:endParaRPr lang="en-US" sz="1150" dirty="0"/>
          </a:p>
        </p:txBody>
      </p:sp>
      <p:pic>
        <p:nvPicPr>
          <p:cNvPr id="18" name="Image 6" descr="preencoded.png"/>
          <p:cNvPicPr>
            <a:picLocks noChangeAspect="1"/>
          </p:cNvPicPr>
          <p:nvPr/>
        </p:nvPicPr>
        <p:blipFill>
          <a:blip r:embed="rId12"/>
          <a:stretch>
            <a:fillRect/>
          </a:stretch>
        </p:blipFill>
        <p:spPr>
          <a:xfrm>
            <a:off x="5831562" y="3205758"/>
            <a:ext cx="2967157" cy="2967157"/>
          </a:xfrm>
          <a:prstGeom prst="rect">
            <a:avLst/>
          </a:prstGeom>
        </p:spPr>
      </p:pic>
      <p:pic>
        <p:nvPicPr>
          <p:cNvPr id="19" name="Image 7" descr="preencoded.png"/>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593509" y="5247144"/>
            <a:ext cx="207288" cy="207288"/>
          </a:xfrm>
          <a:prstGeom prst="rect">
            <a:avLst/>
          </a:prstGeom>
        </p:spPr>
      </p:pic>
      <p:sp>
        <p:nvSpPr>
          <p:cNvPr id="20" name="Text 10"/>
          <p:cNvSpPr/>
          <p:nvPr/>
        </p:nvSpPr>
        <p:spPr>
          <a:xfrm>
            <a:off x="3988594" y="5510927"/>
            <a:ext cx="1842968" cy="230386"/>
          </a:xfrm>
          <a:prstGeom prst="rect">
            <a:avLst/>
          </a:prstGeom>
          <a:noFill/>
          <a:ln/>
        </p:spPr>
        <p:txBody>
          <a:bodyPr wrap="none" lIns="0" tIns="0" rIns="0" bIns="0" rtlCol="0" anchor="t"/>
          <a:lstStyle/>
          <a:p>
            <a:pPr marL="0" indent="0" algn="r">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Timely Treatment</a:t>
            </a:r>
            <a:endParaRPr lang="en-US" sz="1450" dirty="0"/>
          </a:p>
        </p:txBody>
      </p:sp>
      <p:sp>
        <p:nvSpPr>
          <p:cNvPr id="21" name="Text 11"/>
          <p:cNvSpPr/>
          <p:nvPr/>
        </p:nvSpPr>
        <p:spPr>
          <a:xfrm>
            <a:off x="793790" y="5798701"/>
            <a:ext cx="5037773" cy="194548"/>
          </a:xfrm>
          <a:prstGeom prst="rect">
            <a:avLst/>
          </a:prstGeom>
          <a:noFill/>
          <a:ln/>
        </p:spPr>
        <p:txBody>
          <a:bodyPr wrap="none" lIns="0" tIns="0" rIns="0" bIns="0" rtlCol="0" anchor="t"/>
          <a:lstStyle/>
          <a:p>
            <a:pPr marL="0" indent="0" algn="r">
              <a:lnSpc>
                <a:spcPts val="1500"/>
              </a:lnSpc>
              <a:buNone/>
            </a:pPr>
            <a:r>
              <a:rPr lang="en-US" sz="1150" dirty="0">
                <a:solidFill>
                  <a:srgbClr val="D6D9D7"/>
                </a:solidFill>
                <a:latin typeface="Inter" pitchFamily="34" charset="0"/>
                <a:ea typeface="Inter" pitchFamily="34" charset="-122"/>
                <a:cs typeface="Inter" pitchFamily="34" charset="-120"/>
              </a:rPr>
              <a:t>Ensures timely patient treatment through optimized task scheduling.</a:t>
            </a:r>
            <a:endParaRPr lang="en-US" sz="1150" dirty="0"/>
          </a:p>
        </p:txBody>
      </p:sp>
      <p:pic>
        <p:nvPicPr>
          <p:cNvPr id="22" name="Image 8" descr="preencoded.png"/>
          <p:cNvPicPr>
            <a:picLocks noChangeAspect="1"/>
          </p:cNvPicPr>
          <p:nvPr/>
        </p:nvPicPr>
        <p:blipFill>
          <a:blip r:embed="rId15"/>
          <a:stretch>
            <a:fillRect/>
          </a:stretch>
        </p:blipFill>
        <p:spPr>
          <a:xfrm>
            <a:off x="5831562" y="3205758"/>
            <a:ext cx="2967157" cy="2967157"/>
          </a:xfrm>
          <a:prstGeom prst="rect">
            <a:avLst/>
          </a:prstGeom>
        </p:spPr>
      </p:pic>
      <p:pic>
        <p:nvPicPr>
          <p:cNvPr id="23" name="Image 9" descr="preencoded.png"/>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829365" y="5247144"/>
            <a:ext cx="207288" cy="207288"/>
          </a:xfrm>
          <a:prstGeom prst="rect">
            <a:avLst/>
          </a:prstGeom>
        </p:spPr>
      </p:pic>
      <p:sp>
        <p:nvSpPr>
          <p:cNvPr id="24" name="Text 12"/>
          <p:cNvSpPr/>
          <p:nvPr/>
        </p:nvSpPr>
        <p:spPr>
          <a:xfrm>
            <a:off x="3693795" y="4448175"/>
            <a:ext cx="1842968" cy="230386"/>
          </a:xfrm>
          <a:prstGeom prst="rect">
            <a:avLst/>
          </a:prstGeom>
          <a:noFill/>
          <a:ln/>
        </p:spPr>
        <p:txBody>
          <a:bodyPr wrap="none" lIns="0" tIns="0" rIns="0" bIns="0" rtlCol="0" anchor="t"/>
          <a:lstStyle/>
          <a:p>
            <a:pPr marL="0" indent="0" algn="r">
              <a:lnSpc>
                <a:spcPts val="1800"/>
              </a:lnSpc>
              <a:buNone/>
            </a:pPr>
            <a:r>
              <a:rPr lang="en-US" sz="1450" dirty="0">
                <a:solidFill>
                  <a:srgbClr val="D6D9D7"/>
                </a:solidFill>
                <a:latin typeface="DM Sans Medium" pitchFamily="34" charset="0"/>
                <a:ea typeface="DM Sans Medium" pitchFamily="34" charset="-122"/>
                <a:cs typeface="DM Sans Medium" pitchFamily="34" charset="-120"/>
              </a:rPr>
              <a:t>Data Reliability</a:t>
            </a:r>
            <a:endParaRPr lang="en-US" sz="1450" dirty="0"/>
          </a:p>
        </p:txBody>
      </p:sp>
      <p:sp>
        <p:nvSpPr>
          <p:cNvPr id="25" name="Text 13"/>
          <p:cNvSpPr/>
          <p:nvPr/>
        </p:nvSpPr>
        <p:spPr>
          <a:xfrm>
            <a:off x="793790" y="4735949"/>
            <a:ext cx="4742974" cy="194548"/>
          </a:xfrm>
          <a:prstGeom prst="rect">
            <a:avLst/>
          </a:prstGeom>
          <a:noFill/>
          <a:ln/>
        </p:spPr>
        <p:txBody>
          <a:bodyPr wrap="none" lIns="0" tIns="0" rIns="0" bIns="0" rtlCol="0" anchor="t"/>
          <a:lstStyle/>
          <a:p>
            <a:pPr marL="0" indent="0" algn="r">
              <a:lnSpc>
                <a:spcPts val="1500"/>
              </a:lnSpc>
              <a:buNone/>
            </a:pPr>
            <a:r>
              <a:rPr lang="en-US" sz="1150" dirty="0">
                <a:solidFill>
                  <a:srgbClr val="D6D9D7"/>
                </a:solidFill>
                <a:latin typeface="Inter" pitchFamily="34" charset="0"/>
                <a:ea typeface="Inter" pitchFamily="34" charset="-122"/>
                <a:cs typeface="Inter" pitchFamily="34" charset="-120"/>
              </a:rPr>
              <a:t>Maintains data security and reliability of all hospital operations.</a:t>
            </a:r>
            <a:endParaRPr lang="en-US" sz="1150" dirty="0"/>
          </a:p>
        </p:txBody>
      </p:sp>
      <p:pic>
        <p:nvPicPr>
          <p:cNvPr id="26" name="Image 10" descr="preencoded.png"/>
          <p:cNvPicPr>
            <a:picLocks noChangeAspect="1"/>
          </p:cNvPicPr>
          <p:nvPr/>
        </p:nvPicPr>
        <p:blipFill>
          <a:blip r:embed="rId18"/>
          <a:stretch>
            <a:fillRect/>
          </a:stretch>
        </p:blipFill>
        <p:spPr>
          <a:xfrm>
            <a:off x="5831562" y="3205758"/>
            <a:ext cx="2967157" cy="2967157"/>
          </a:xfrm>
          <a:prstGeom prst="rect">
            <a:avLst/>
          </a:prstGeom>
        </p:spPr>
      </p:pic>
      <p:pic>
        <p:nvPicPr>
          <p:cNvPr id="27" name="Image 11" descr="preencoded.png"/>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6447413" y="4585514"/>
            <a:ext cx="207288" cy="207288"/>
          </a:xfrm>
          <a:prstGeom prst="rect">
            <a:avLst/>
          </a:prstGeom>
        </p:spPr>
      </p:pic>
      <p:sp>
        <p:nvSpPr>
          <p:cNvPr id="28" name="Rectangle 27">
            <a:extLst>
              <a:ext uri="{FF2B5EF4-FFF2-40B4-BE49-F238E27FC236}">
                <a16:creationId xmlns:a16="http://schemas.microsoft.com/office/drawing/2014/main" id="{7420B474-0552-CF43-9D04-A643CCB5EF63}"/>
              </a:ext>
            </a:extLst>
          </p:cNvPr>
          <p:cNvSpPr/>
          <p:nvPr/>
        </p:nvSpPr>
        <p:spPr>
          <a:xfrm>
            <a:off x="12710160" y="7543062"/>
            <a:ext cx="1920240" cy="658368"/>
          </a:xfrm>
          <a:prstGeom prst="rect">
            <a:avLst/>
          </a:prstGeom>
          <a:solidFill>
            <a:srgbClr val="2D31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1106</Words>
  <Application>Microsoft Office PowerPoint</Application>
  <PresentationFormat>Custom</PresentationFormat>
  <Paragraphs>94</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Inter</vt:lpstr>
      <vt:lpstr>DM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Anas Raza</cp:lastModifiedBy>
  <cp:revision>2</cp:revision>
  <dcterms:created xsi:type="dcterms:W3CDTF">2026-01-18T15:44:05Z</dcterms:created>
  <dcterms:modified xsi:type="dcterms:W3CDTF">2026-01-01T19:02:39Z</dcterms:modified>
</cp:coreProperties>
</file>